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311" r:id="rId3"/>
    <p:sldId id="313" r:id="rId4"/>
    <p:sldId id="314"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692A0-0A5B-4D46-9E96-BA50B344963C}" v="18" dt="2023-08-22T17:17:28.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Rivera [KDHE]" userId="8562935d-7e00-4d11-a020-f8ad243a65eb" providerId="ADAL" clId="{4A5692A0-0A5B-4D46-9E96-BA50B344963C}"/>
    <pc:docChg chg="modSld">
      <pc:chgData name="Kelly Rivera [KDHE]" userId="8562935d-7e00-4d11-a020-f8ad243a65eb" providerId="ADAL" clId="{4A5692A0-0A5B-4D46-9E96-BA50B344963C}" dt="2023-08-22T17:17:28.365" v="17" actId="20577"/>
      <pc:docMkLst>
        <pc:docMk/>
      </pc:docMkLst>
      <pc:sldChg chg="modSp">
        <pc:chgData name="Kelly Rivera [KDHE]" userId="8562935d-7e00-4d11-a020-f8ad243a65eb" providerId="ADAL" clId="{4A5692A0-0A5B-4D46-9E96-BA50B344963C}" dt="2023-08-22T17:17:28.365" v="17" actId="20577"/>
        <pc:sldMkLst>
          <pc:docMk/>
          <pc:sldMk cId="0" sldId="311"/>
        </pc:sldMkLst>
        <pc:spChg chg="mod">
          <ac:chgData name="Kelly Rivera [KDHE]" userId="8562935d-7e00-4d11-a020-f8ad243a65eb" providerId="ADAL" clId="{4A5692A0-0A5B-4D46-9E96-BA50B344963C}" dt="2023-08-22T17:17:28.365" v="17" actId="20577"/>
          <ac:spMkLst>
            <pc:docMk/>
            <pc:sldMk cId="0" sldId="311"/>
            <ac:spMk id="2" creationId="{197B5D7C-0EB5-4A01-B47B-9B89C075F70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801F3-08D5-4D83-8535-F34FC2AE4546}" type="datetimeFigureOut">
              <a:rPr lang="en-US" smtClean="0"/>
              <a:t>08/22/2023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9EC52-0E20-46B2-B57F-63B5C2D7EEB9}" type="slidenum">
              <a:rPr lang="en-US" smtClean="0"/>
              <a:t>‹#›</a:t>
            </a:fld>
            <a:endParaRPr lang="en-US"/>
          </a:p>
        </p:txBody>
      </p:sp>
    </p:spTree>
    <p:extLst>
      <p:ext uri="{BB962C8B-B14F-4D97-AF65-F5344CB8AC3E}">
        <p14:creationId xmlns:p14="http://schemas.microsoft.com/office/powerpoint/2010/main" val="71981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54F0709-E7E5-413C-998C-C7F30D399A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BF059B5-225B-454C-A93E-7A9F5964BD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p:txBody>
      </p:sp>
      <p:sp>
        <p:nvSpPr>
          <p:cNvPr id="16388" name="Slide Number Placeholder 3">
            <a:extLst>
              <a:ext uri="{FF2B5EF4-FFF2-40B4-BE49-F238E27FC236}">
                <a16:creationId xmlns:a16="http://schemas.microsoft.com/office/drawing/2014/main" id="{96CDFB92-B0D8-4271-9609-F98FD736E3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916B51-4D4D-4764-A16A-0D5C7ACAE11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Public Health Emergency ending soon, the State Agency will be resuming normal survey activities, including Risk Management surveys.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6140BE-817A-445C-837F-236D2194E9A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3016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6AE40A0-9AB2-4318-B973-41338D0340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2052BFB7-06C5-4F8F-9063-0FC305A3F2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Since it has possibly been several years since your last Risk Management survey, we wanted to provide tips on how to prepare for an RM survey.</a:t>
            </a:r>
          </a:p>
          <a:p>
            <a:endParaRPr lang="en-US" altLang="en-US" dirty="0"/>
          </a:p>
          <a:p>
            <a:endParaRPr lang="en-US" altLang="en-US" dirty="0"/>
          </a:p>
        </p:txBody>
      </p:sp>
      <p:sp>
        <p:nvSpPr>
          <p:cNvPr id="31748" name="Slide Number Placeholder 3">
            <a:extLst>
              <a:ext uri="{FF2B5EF4-FFF2-40B4-BE49-F238E27FC236}">
                <a16:creationId xmlns:a16="http://schemas.microsoft.com/office/drawing/2014/main" id="{64BD7972-4CFB-4737-AD9E-FA2D47A092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649380-08C0-4405-8D59-6CEDF523E93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A4FEF2-D7B5-4592-A8EE-0438A9CCBCFC}"/>
              </a:ext>
            </a:extLst>
          </p:cNvPr>
          <p:cNvSpPr/>
          <p:nvPr userDrawn="1"/>
        </p:nvSpPr>
        <p:spPr>
          <a:xfrm rot="5400000">
            <a:off x="-2476500" y="2476500"/>
            <a:ext cx="6858000" cy="1905000"/>
          </a:xfrm>
          <a:prstGeom prst="rect">
            <a:avLst/>
          </a:prstGeom>
          <a:solidFill>
            <a:srgbClr val="2F55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 name="Picture 4">
            <a:extLst>
              <a:ext uri="{FF2B5EF4-FFF2-40B4-BE49-F238E27FC236}">
                <a16:creationId xmlns:a16="http://schemas.microsoft.com/office/drawing/2014/main" id="{C41DFE47-A6D6-45DF-8507-ACE53457C0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C75E0DF1-9095-411A-9BDE-8738015AFEE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3513" y="5111750"/>
            <a:ext cx="15779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04233A5-AC2A-4ECD-A6AE-AE59CFAFDB3A}"/>
              </a:ext>
            </a:extLst>
          </p:cNvPr>
          <p:cNvSpPr/>
          <p:nvPr userDrawn="1"/>
        </p:nvSpPr>
        <p:spPr>
          <a:xfrm flipV="1">
            <a:off x="1900238" y="5029200"/>
            <a:ext cx="10291762" cy="1401763"/>
          </a:xfrm>
          <a:prstGeom prst="rect">
            <a:avLst/>
          </a:prstGeom>
          <a:solidFill>
            <a:srgbClr val="BCA49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8"/>
          <p:cNvSpPr>
            <a:spLocks noGrp="1"/>
          </p:cNvSpPr>
          <p:nvPr>
            <p:ph type="body" sz="quarter" idx="13"/>
          </p:nvPr>
        </p:nvSpPr>
        <p:spPr>
          <a:xfrm>
            <a:off x="1905000" y="5192446"/>
            <a:ext cx="10287002" cy="990600"/>
          </a:xfrm>
          <a:prstGeom prst="rect">
            <a:avLst/>
          </a:prstGeom>
        </p:spPr>
        <p:txBody>
          <a:bodyPr>
            <a:normAutofit/>
          </a:bodyPr>
          <a:lstStyle>
            <a:lvl1pPr marL="0" indent="0" algn="ctr">
              <a:buNone/>
              <a:defRPr sz="4000">
                <a:solidFill>
                  <a:schemeClr val="bg1"/>
                </a:solidFill>
                <a:latin typeface="Arial" panose="020B0604020202020204" pitchFamily="34" charset="0"/>
                <a:cs typeface="Arial" panose="020B0604020202020204" pitchFamily="34" charset="0"/>
              </a:defRPr>
            </a:lvl1pPr>
            <a:lvl2pPr marL="342900" indent="0" algn="ctr">
              <a:buNone/>
              <a:defRPr sz="2900">
                <a:solidFill>
                  <a:schemeClr val="bg1"/>
                </a:solidFill>
                <a:latin typeface="Arial" panose="020B0604020202020204" pitchFamily="34" charset="0"/>
                <a:cs typeface="Arial" panose="020B0604020202020204" pitchFamily="34" charset="0"/>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5960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1E05C9-B704-4FC4-84AF-74EB7B0B964A}"/>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7C15E815-FFB1-4D29-80BF-09D4588326A7}"/>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5">
            <a:extLst>
              <a:ext uri="{FF2B5EF4-FFF2-40B4-BE49-F238E27FC236}">
                <a16:creationId xmlns:a16="http://schemas.microsoft.com/office/drawing/2014/main" id="{E3652DE6-FF54-4AA7-A3D1-08FD23D5E016}"/>
              </a:ext>
            </a:extLst>
          </p:cNvPr>
          <p:cNvSpPr txBox="1">
            <a:spLocks noChangeArrowheads="1"/>
          </p:cNvSpPr>
          <p:nvPr userDrawn="1"/>
        </p:nvSpPr>
        <p:spPr bwMode="auto">
          <a:xfrm>
            <a:off x="2857500" y="6472238"/>
            <a:ext cx="646588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a:solidFill>
                  <a:srgbClr val="FBE5D6"/>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7" name="Picture 6">
            <a:extLst>
              <a:ext uri="{FF2B5EF4-FFF2-40B4-BE49-F238E27FC236}">
                <a16:creationId xmlns:a16="http://schemas.microsoft.com/office/drawing/2014/main" id="{83ECCD00-5614-4A3F-889B-199A4A6EED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266701" y="1066800"/>
            <a:ext cx="11620500" cy="5257800"/>
          </a:xfrm>
          <a:prstGeom prst="rect">
            <a:avLst/>
          </a:prstGeom>
        </p:spPr>
        <p:txBody>
          <a:bodyPr/>
          <a:lstStyle>
            <a:lvl1pPr marL="0" indent="0">
              <a:buNone/>
              <a:defRPr sz="3600">
                <a:solidFill>
                  <a:srgbClr val="E37735"/>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67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r Bullet Title-Content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257865-A7A5-4370-BC4B-2A15B9EF72A0}"/>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9BB0397B-5FF7-41A8-8104-4DE36EB25397}"/>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a:extLst>
              <a:ext uri="{FF2B5EF4-FFF2-40B4-BE49-F238E27FC236}">
                <a16:creationId xmlns:a16="http://schemas.microsoft.com/office/drawing/2014/main" id="{F937247F-A9C8-477C-B127-66338715EC49}"/>
              </a:ext>
            </a:extLst>
          </p:cNvPr>
          <p:cNvSpPr txBox="1">
            <a:spLocks noChangeArrowheads="1"/>
          </p:cNvSpPr>
          <p:nvPr userDrawn="1"/>
        </p:nvSpPr>
        <p:spPr bwMode="auto">
          <a:xfrm>
            <a:off x="2857500" y="6472238"/>
            <a:ext cx="646588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a:solidFill>
                  <a:srgbClr val="FBE5D6"/>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8" name="Picture 6">
            <a:extLst>
              <a:ext uri="{FF2B5EF4-FFF2-40B4-BE49-F238E27FC236}">
                <a16:creationId xmlns:a16="http://schemas.microsoft.com/office/drawing/2014/main" id="{F6F194FB-DE45-431C-B044-6D277A2C4B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285751" y="1882353"/>
            <a:ext cx="11620500" cy="4442247"/>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9"/>
          <p:cNvSpPr>
            <a:spLocks noGrp="1"/>
          </p:cNvSpPr>
          <p:nvPr>
            <p:ph type="body" sz="quarter" idx="11"/>
          </p:nvPr>
        </p:nvSpPr>
        <p:spPr>
          <a:xfrm>
            <a:off x="286512" y="894801"/>
            <a:ext cx="11618976" cy="987552"/>
          </a:xfrm>
        </p:spPr>
        <p:txBody>
          <a:bodyPr anchor="ctr"/>
          <a:lstStyle>
            <a:lvl1pPr marL="0" indent="0" algn="l">
              <a:lnSpc>
                <a:spcPct val="100000"/>
              </a:lnSpc>
              <a:spcBef>
                <a:spcPts val="0"/>
              </a:spcBef>
              <a:buNone/>
              <a:defRPr sz="3600">
                <a:solidFill>
                  <a:srgbClr val="E37735"/>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Title 7"/>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66980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nd Color Bullet Title-Content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8E3392-5C38-4E30-8ED4-F4C7E083E08F}"/>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EAE0C373-8984-4AA5-9490-0A43ED121B65}"/>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a:extLst>
              <a:ext uri="{FF2B5EF4-FFF2-40B4-BE49-F238E27FC236}">
                <a16:creationId xmlns:a16="http://schemas.microsoft.com/office/drawing/2014/main" id="{8C6FD1F6-682D-482E-A040-8F8E8EADF308}"/>
              </a:ext>
            </a:extLst>
          </p:cNvPr>
          <p:cNvSpPr txBox="1">
            <a:spLocks noChangeArrowheads="1"/>
          </p:cNvSpPr>
          <p:nvPr userDrawn="1"/>
        </p:nvSpPr>
        <p:spPr bwMode="auto">
          <a:xfrm>
            <a:off x="2857500" y="6472238"/>
            <a:ext cx="646588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a:solidFill>
                  <a:srgbClr val="FBE5D6"/>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8" name="Picture 6">
            <a:extLst>
              <a:ext uri="{FF2B5EF4-FFF2-40B4-BE49-F238E27FC236}">
                <a16:creationId xmlns:a16="http://schemas.microsoft.com/office/drawing/2014/main" id="{9D2B88A0-FD8A-42AA-88EA-6A82A8CC2C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285752" y="1882353"/>
            <a:ext cx="6216649" cy="4442247"/>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9"/>
          <p:cNvSpPr>
            <a:spLocks noGrp="1"/>
          </p:cNvSpPr>
          <p:nvPr>
            <p:ph type="body" sz="quarter" idx="11"/>
          </p:nvPr>
        </p:nvSpPr>
        <p:spPr>
          <a:xfrm>
            <a:off x="286512" y="894801"/>
            <a:ext cx="11618976" cy="987552"/>
          </a:xfrm>
        </p:spPr>
        <p:txBody>
          <a:bodyPr anchor="ctr"/>
          <a:lstStyle>
            <a:lvl1pPr marL="0" indent="0" algn="l">
              <a:lnSpc>
                <a:spcPct val="100000"/>
              </a:lnSpc>
              <a:spcBef>
                <a:spcPts val="0"/>
              </a:spcBef>
              <a:buNone/>
              <a:defRPr sz="3600">
                <a:solidFill>
                  <a:srgbClr val="E37735"/>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Title 7"/>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61484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3CC3FE-9E1B-4D3A-8AD2-265E256CE802}"/>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8A470DC9-6AB8-4DEA-A896-0167C1524F06}"/>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5">
            <a:extLst>
              <a:ext uri="{FF2B5EF4-FFF2-40B4-BE49-F238E27FC236}">
                <a16:creationId xmlns:a16="http://schemas.microsoft.com/office/drawing/2014/main" id="{29FA63D8-CB34-4CDF-86F1-635C78F5EB3E}"/>
              </a:ext>
            </a:extLst>
          </p:cNvPr>
          <p:cNvSpPr txBox="1">
            <a:spLocks noChangeArrowheads="1"/>
          </p:cNvSpPr>
          <p:nvPr userDrawn="1"/>
        </p:nvSpPr>
        <p:spPr bwMode="auto">
          <a:xfrm>
            <a:off x="2857500" y="6472238"/>
            <a:ext cx="646588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a:solidFill>
                  <a:srgbClr val="FBE5D6"/>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7" name="Picture 6">
            <a:extLst>
              <a:ext uri="{FF2B5EF4-FFF2-40B4-BE49-F238E27FC236}">
                <a16:creationId xmlns:a16="http://schemas.microsoft.com/office/drawing/2014/main" id="{75059C75-57E4-4E0A-A599-5447347EC3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p:cNvSpPr>
            <a:spLocks noGrp="1"/>
          </p:cNvSpPr>
          <p:nvPr>
            <p:ph type="body" sz="quarter" idx="10"/>
          </p:nvPr>
        </p:nvSpPr>
        <p:spPr>
          <a:xfrm>
            <a:off x="-152400" y="1258889"/>
            <a:ext cx="12192000" cy="1143000"/>
          </a:xfrm>
        </p:spPr>
        <p:txBody>
          <a:bodyPr anchor="ctr"/>
          <a:lstStyle>
            <a:lvl1pPr marL="0" indent="0" algn="ctr">
              <a:lnSpc>
                <a:spcPct val="100000"/>
              </a:lnSpc>
              <a:spcBef>
                <a:spcPts val="0"/>
              </a:spcBef>
              <a:buNone/>
              <a:defRPr sz="4400">
                <a:solidFill>
                  <a:srgbClr val="E37735"/>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6" name="Title 7"/>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20660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EEE6CF3-1DDE-447C-878A-389439172F2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CBA174B-4E74-4A3B-988F-481CDA573255}"/>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04563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a:extLst>
              <a:ext uri="{FF2B5EF4-FFF2-40B4-BE49-F238E27FC236}">
                <a16:creationId xmlns:a16="http://schemas.microsoft.com/office/drawing/2014/main" id="{FE83D9BE-9C67-4C16-A038-D007F70540A6}"/>
              </a:ext>
            </a:extLst>
          </p:cNvPr>
          <p:cNvSpPr>
            <a:spLocks noGrp="1"/>
          </p:cNvSpPr>
          <p:nvPr>
            <p:ph type="body" sz="quarter" idx="13"/>
          </p:nvPr>
        </p:nvSpPr>
        <p:spPr>
          <a:xfrm>
            <a:off x="1905000" y="5105400"/>
            <a:ext cx="10287000" cy="990600"/>
          </a:xfrm>
        </p:spPr>
        <p:txBody>
          <a:bodyPr anchor="ctr">
            <a:noAutofit/>
          </a:bodyPr>
          <a:lstStyle/>
          <a:p>
            <a:pPr>
              <a:spcAft>
                <a:spcPts val="0"/>
              </a:spcAft>
              <a:defRPr/>
            </a:pPr>
            <a:r>
              <a:rPr lang="en-US" b="1" dirty="0">
                <a:effectLst>
                  <a:outerShdw blurRad="38100" dist="38100" dir="2700000" algn="tl">
                    <a:srgbClr val="000000">
                      <a:alpha val="43137"/>
                    </a:srgbClr>
                  </a:outerShdw>
                </a:effectLst>
              </a:rPr>
              <a:t>Kansas Risk Management Survey</a:t>
            </a:r>
            <a:endParaRPr lang="en-US" sz="3200" b="1"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7B5D7C-0EB5-4A01-B47B-9B89C075F704}"/>
              </a:ext>
            </a:extLst>
          </p:cNvPr>
          <p:cNvSpPr>
            <a:spLocks noGrp="1"/>
          </p:cNvSpPr>
          <p:nvPr>
            <p:ph type="body" sz="quarter" idx="10"/>
          </p:nvPr>
        </p:nvSpPr>
        <p:spPr>
          <a:xfrm>
            <a:off x="266700" y="1066800"/>
            <a:ext cx="11620500" cy="5257800"/>
          </a:xfrm>
        </p:spPr>
        <p:txBody>
          <a:bodyPr/>
          <a:lstStyle/>
          <a:p>
            <a:pPr>
              <a:lnSpc>
                <a:spcPct val="100000"/>
              </a:lnSpc>
              <a:spcBef>
                <a:spcPct val="0"/>
              </a:spcBef>
              <a:defRPr/>
            </a:pPr>
            <a:r>
              <a:rPr lang="en-US" sz="2800" b="1" dirty="0">
                <a:solidFill>
                  <a:srgbClr val="2F5597"/>
                </a:solidFill>
              </a:rPr>
              <a:t>Risk Management Survey</a:t>
            </a:r>
          </a:p>
          <a:p>
            <a:pPr>
              <a:lnSpc>
                <a:spcPct val="100000"/>
              </a:lnSpc>
              <a:spcBef>
                <a:spcPct val="0"/>
              </a:spcBef>
              <a:defRPr/>
            </a:pPr>
            <a:endParaRPr lang="en-US" sz="2800" b="1" dirty="0">
              <a:solidFill>
                <a:srgbClr val="2F5597"/>
              </a:solidFill>
            </a:endParaRPr>
          </a:p>
          <a:p>
            <a:pPr>
              <a:lnSpc>
                <a:spcPct val="100000"/>
              </a:lnSpc>
              <a:spcBef>
                <a:spcPct val="0"/>
              </a:spcBef>
              <a:defRPr/>
            </a:pPr>
            <a:r>
              <a:rPr lang="en-US" sz="2400" b="1" dirty="0">
                <a:solidFill>
                  <a:schemeClr val="tx1"/>
                </a:solidFill>
                <a:cs typeface="+mn-cs"/>
              </a:rPr>
              <a:t>Risk Management Survey activities </a:t>
            </a:r>
            <a:r>
              <a:rPr lang="en-US" sz="2400" b="1">
                <a:solidFill>
                  <a:schemeClr val="tx1"/>
                </a:solidFill>
                <a:cs typeface="+mn-cs"/>
              </a:rPr>
              <a:t>have resumed</a:t>
            </a:r>
            <a:endParaRPr lang="en-US" sz="2400" b="1" dirty="0">
              <a:solidFill>
                <a:schemeClr val="tx1"/>
              </a:solidFill>
              <a:cs typeface="+mn-cs"/>
            </a:endParaRPr>
          </a:p>
          <a:p>
            <a:pPr>
              <a:lnSpc>
                <a:spcPct val="100000"/>
              </a:lnSpc>
              <a:spcBef>
                <a:spcPct val="0"/>
              </a:spcBef>
              <a:defRPr/>
            </a:pPr>
            <a:endParaRPr lang="en-US" sz="2400" b="1" dirty="0">
              <a:solidFill>
                <a:schemeClr val="tx1"/>
              </a:solidFill>
              <a:cs typeface="+mn-cs"/>
            </a:endParaRPr>
          </a:p>
          <a:p>
            <a:pPr marL="342900" indent="-342900">
              <a:lnSpc>
                <a:spcPct val="100000"/>
              </a:lnSpc>
              <a:spcBef>
                <a:spcPct val="0"/>
              </a:spcBef>
              <a:buFont typeface="Arial" panose="020B0604020202020204" pitchFamily="34" charset="0"/>
              <a:buChar char="•"/>
              <a:defRPr/>
            </a:pPr>
            <a:r>
              <a:rPr lang="en-US" sz="2400" b="1" dirty="0">
                <a:solidFill>
                  <a:schemeClr val="tx1"/>
                </a:solidFill>
                <a:cs typeface="+mn-cs"/>
              </a:rPr>
              <a:t>KSA 65-4922(c):</a:t>
            </a:r>
          </a:p>
          <a:p>
            <a:pPr marL="1028700" lvl="1" indent="-342900">
              <a:lnSpc>
                <a:spcPct val="100000"/>
              </a:lnSpc>
              <a:spcBef>
                <a:spcPct val="0"/>
              </a:spcBef>
              <a:buFont typeface="Wingdings" panose="05000000000000000000" pitchFamily="2" charset="2"/>
              <a:buChar char="Ø"/>
              <a:defRPr/>
            </a:pPr>
            <a:r>
              <a:rPr lang="en-US" sz="1800" b="1" dirty="0">
                <a:cs typeface="+mn-cs"/>
              </a:rPr>
              <a:t>The department shall make or cause to be made such inspections and investigations as it deems necessary to reasonably assure that each medical care facility is implementing the internal risk management program required by this section. In making such inspections and investigations, the department may review and copy the reports and records of all executive committees designated to investigate reportable incidents under this act.</a:t>
            </a:r>
          </a:p>
          <a:p>
            <a:pPr lvl="1" indent="0">
              <a:lnSpc>
                <a:spcPct val="100000"/>
              </a:lnSpc>
              <a:spcBef>
                <a:spcPct val="0"/>
              </a:spcBef>
              <a:buFont typeface="Arial" panose="020B0604020202020204" pitchFamily="34" charset="0"/>
              <a:buNone/>
              <a:defRPr/>
            </a:pPr>
            <a:endParaRPr lang="en-US" sz="1600" b="1" dirty="0">
              <a:cs typeface="+mn-cs"/>
            </a:endParaRPr>
          </a:p>
          <a:p>
            <a:pPr marL="342900" indent="-342900">
              <a:lnSpc>
                <a:spcPct val="100000"/>
              </a:lnSpc>
              <a:spcBef>
                <a:spcPct val="0"/>
              </a:spcBef>
              <a:buFont typeface="Arial" panose="020B0604020202020204" pitchFamily="34" charset="0"/>
              <a:buChar char="•"/>
              <a:defRPr/>
            </a:pPr>
            <a:r>
              <a:rPr lang="en-US" sz="2400" b="1" dirty="0">
                <a:solidFill>
                  <a:schemeClr val="tx1"/>
                </a:solidFill>
                <a:cs typeface="+mn-cs"/>
              </a:rPr>
              <a:t>All surveys are unannounced</a:t>
            </a:r>
          </a:p>
          <a:p>
            <a:pPr marL="971550" lvl="1" indent="-285750">
              <a:lnSpc>
                <a:spcPct val="100000"/>
              </a:lnSpc>
              <a:spcBef>
                <a:spcPct val="0"/>
              </a:spcBef>
              <a:defRPr/>
            </a:pPr>
            <a:endParaRPr lang="en-US" sz="1600" b="1" dirty="0">
              <a:cs typeface="+mn-cs"/>
            </a:endParaRPr>
          </a:p>
        </p:txBody>
      </p:sp>
      <p:sp>
        <p:nvSpPr>
          <p:cNvPr id="3" name="Title 2">
            <a:extLst>
              <a:ext uri="{FF2B5EF4-FFF2-40B4-BE49-F238E27FC236}">
                <a16:creationId xmlns:a16="http://schemas.microsoft.com/office/drawing/2014/main" id="{2C668CC9-DD85-49BF-8C46-2FC39038F6AC}"/>
              </a:ext>
            </a:extLst>
          </p:cNvPr>
          <p:cNvSpPr>
            <a:spLocks noGrp="1"/>
          </p:cNvSpPr>
          <p:nvPr>
            <p:ph type="title"/>
          </p:nvPr>
        </p:nvSpPr>
        <p:spPr>
          <a:xfrm>
            <a:off x="1393825" y="211138"/>
            <a:ext cx="9753600" cy="547687"/>
          </a:xfrm>
        </p:spPr>
        <p:txBody>
          <a:bodyPr/>
          <a:lstStyle/>
          <a:p>
            <a:pPr eaLnBrk="1" hangingPunct="1">
              <a:defRPr/>
            </a:pPr>
            <a:r>
              <a:rPr lang="en-US" sz="3600" b="1" dirty="0">
                <a:effectLst>
                  <a:outerShdw blurRad="38100" dist="38100" dir="2700000" algn="tl">
                    <a:srgbClr val="000000">
                      <a:alpha val="43137"/>
                    </a:srgbClr>
                  </a:outerShdw>
                </a:effectLst>
              </a:rPr>
              <a:t>Kansas Risk Management Program Update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 calcmode="lin" valueType="num">
                                      <p:cBhvr additive="base">
                                        <p:cTn id="1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0C5A8-2AF0-41DF-B7E1-A76640700204}"/>
              </a:ext>
            </a:extLst>
          </p:cNvPr>
          <p:cNvSpPr>
            <a:spLocks noGrp="1"/>
          </p:cNvSpPr>
          <p:nvPr>
            <p:ph type="body" sz="quarter" idx="10"/>
          </p:nvPr>
        </p:nvSpPr>
        <p:spPr>
          <a:xfrm>
            <a:off x="266700" y="1066800"/>
            <a:ext cx="11620500" cy="5257800"/>
          </a:xfrm>
        </p:spPr>
        <p:txBody>
          <a:bodyPr/>
          <a:lstStyle/>
          <a:p>
            <a:pPr>
              <a:lnSpc>
                <a:spcPct val="100000"/>
              </a:lnSpc>
              <a:spcBef>
                <a:spcPct val="0"/>
              </a:spcBef>
              <a:defRPr/>
            </a:pPr>
            <a:r>
              <a:rPr lang="en-US" sz="2800" b="1" dirty="0">
                <a:solidFill>
                  <a:srgbClr val="2F5597"/>
                </a:solidFill>
              </a:rPr>
              <a:t>Risk Management Survey</a:t>
            </a:r>
          </a:p>
          <a:p>
            <a:pPr>
              <a:lnSpc>
                <a:spcPct val="100000"/>
              </a:lnSpc>
              <a:spcBef>
                <a:spcPct val="0"/>
              </a:spcBef>
              <a:defRPr/>
            </a:pPr>
            <a:endParaRPr lang="en-US" sz="2800" b="1" dirty="0">
              <a:solidFill>
                <a:srgbClr val="2F5597"/>
              </a:solidFill>
            </a:endParaRPr>
          </a:p>
          <a:p>
            <a:pPr>
              <a:lnSpc>
                <a:spcPct val="100000"/>
              </a:lnSpc>
              <a:spcBef>
                <a:spcPct val="0"/>
              </a:spcBef>
              <a:defRPr/>
            </a:pPr>
            <a:r>
              <a:rPr lang="en-US" sz="2400" b="1" dirty="0">
                <a:solidFill>
                  <a:schemeClr val="tx1"/>
                </a:solidFill>
                <a:cs typeface="+mn-cs"/>
              </a:rPr>
              <a:t>Tips For How to Assess Whether Your Facility is Prepared for a Survey</a:t>
            </a:r>
          </a:p>
          <a:p>
            <a:pPr>
              <a:lnSpc>
                <a:spcPct val="100000"/>
              </a:lnSpc>
              <a:spcBef>
                <a:spcPct val="0"/>
              </a:spcBef>
              <a:defRPr/>
            </a:pPr>
            <a:endParaRPr lang="en-US" sz="2400" b="1" dirty="0">
              <a:solidFill>
                <a:schemeClr val="tx1"/>
              </a:solidFill>
              <a:cs typeface="+mn-cs"/>
            </a:endParaRPr>
          </a:p>
          <a:p>
            <a:pPr marL="285750" indent="-285750">
              <a:lnSpc>
                <a:spcPct val="100000"/>
              </a:lnSpc>
              <a:spcBef>
                <a:spcPct val="0"/>
              </a:spcBef>
              <a:buFont typeface="Arial" panose="020B0604020202020204" pitchFamily="34" charset="0"/>
              <a:buChar char="•"/>
              <a:defRPr/>
            </a:pPr>
            <a:r>
              <a:rPr lang="en-US" sz="2000" b="1" dirty="0">
                <a:solidFill>
                  <a:prstClr val="black"/>
                </a:solidFill>
                <a:cs typeface="+mn-cs"/>
              </a:rPr>
              <a:t>Review of Risk Management statutes and regulations</a:t>
            </a:r>
          </a:p>
          <a:p>
            <a:pPr marL="1028700" lvl="1" indent="-342900">
              <a:lnSpc>
                <a:spcPct val="100000"/>
              </a:lnSpc>
              <a:spcBef>
                <a:spcPct val="0"/>
              </a:spcBef>
              <a:buFont typeface="Wingdings" panose="05000000000000000000" pitchFamily="2" charset="2"/>
              <a:buChar char="Ø"/>
              <a:defRPr/>
            </a:pPr>
            <a:r>
              <a:rPr lang="en-US" sz="1800" b="1" dirty="0">
                <a:cs typeface="+mn-cs"/>
              </a:rPr>
              <a:t>KSA 65-4921 through 65-4930</a:t>
            </a:r>
          </a:p>
          <a:p>
            <a:pPr marL="1028700" lvl="1" indent="-342900">
              <a:lnSpc>
                <a:spcPct val="100000"/>
              </a:lnSpc>
              <a:spcBef>
                <a:spcPct val="0"/>
              </a:spcBef>
              <a:buFont typeface="Wingdings" panose="05000000000000000000" pitchFamily="2" charset="2"/>
              <a:buChar char="Ø"/>
              <a:defRPr/>
            </a:pPr>
            <a:r>
              <a:rPr lang="en-US" sz="1800" b="1" dirty="0">
                <a:cs typeface="+mn-cs"/>
              </a:rPr>
              <a:t>KAR 28-52-1 through KAR 28-52-4</a:t>
            </a:r>
          </a:p>
          <a:p>
            <a:pPr marL="342900" indent="-342900">
              <a:lnSpc>
                <a:spcPct val="100000"/>
              </a:lnSpc>
              <a:spcBef>
                <a:spcPct val="0"/>
              </a:spcBef>
              <a:buFont typeface="Arial" panose="020B0604020202020204" pitchFamily="34" charset="0"/>
              <a:buChar char="•"/>
              <a:defRPr/>
            </a:pPr>
            <a:r>
              <a:rPr lang="en-US" sz="2000" b="1" dirty="0">
                <a:solidFill>
                  <a:schemeClr val="tx1"/>
                </a:solidFill>
                <a:cs typeface="+mn-cs"/>
              </a:rPr>
              <a:t>Mock survey focusing on:</a:t>
            </a:r>
          </a:p>
          <a:p>
            <a:pPr marL="1028700" lvl="1" indent="-342900">
              <a:lnSpc>
                <a:spcPct val="100000"/>
              </a:lnSpc>
              <a:spcBef>
                <a:spcPct val="0"/>
              </a:spcBef>
              <a:buFont typeface="Wingdings" panose="05000000000000000000" pitchFamily="2" charset="2"/>
              <a:buChar char="Ø"/>
              <a:defRPr/>
            </a:pPr>
            <a:r>
              <a:rPr lang="en-US" sz="1800" b="1" dirty="0">
                <a:cs typeface="+mn-cs"/>
              </a:rPr>
              <a:t>Review of the Risk Management log</a:t>
            </a:r>
          </a:p>
          <a:p>
            <a:pPr marL="1028700" lvl="1" indent="-342900">
              <a:lnSpc>
                <a:spcPct val="100000"/>
              </a:lnSpc>
              <a:spcBef>
                <a:spcPct val="0"/>
              </a:spcBef>
              <a:buFont typeface="Wingdings" panose="05000000000000000000" pitchFamily="2" charset="2"/>
              <a:buChar char="Ø"/>
              <a:defRPr/>
            </a:pPr>
            <a:r>
              <a:rPr lang="en-US" sz="1800" b="1" dirty="0">
                <a:cs typeface="+mn-cs"/>
              </a:rPr>
              <a:t>Ensuring all investigations are complete</a:t>
            </a:r>
          </a:p>
          <a:p>
            <a:pPr marL="1028700" lvl="1" indent="-342900">
              <a:lnSpc>
                <a:spcPct val="100000"/>
              </a:lnSpc>
              <a:spcBef>
                <a:spcPct val="0"/>
              </a:spcBef>
              <a:buFont typeface="Wingdings" panose="05000000000000000000" pitchFamily="2" charset="2"/>
              <a:buChar char="Ø"/>
              <a:defRPr/>
            </a:pPr>
            <a:r>
              <a:rPr lang="en-US" sz="1800" b="1" dirty="0">
                <a:cs typeface="+mn-cs"/>
              </a:rPr>
              <a:t>Ensuring all SOC III and SOC IV determinations have been reported to the appropriate licensing agencies</a:t>
            </a:r>
          </a:p>
          <a:p>
            <a:pPr marL="1028700" lvl="1" indent="-342900">
              <a:lnSpc>
                <a:spcPct val="100000"/>
              </a:lnSpc>
              <a:spcBef>
                <a:spcPct val="0"/>
              </a:spcBef>
              <a:buFont typeface="Wingdings" panose="05000000000000000000" pitchFamily="2" charset="2"/>
              <a:buChar char="Ø"/>
              <a:defRPr/>
            </a:pPr>
            <a:r>
              <a:rPr lang="en-US" sz="1800" b="1" dirty="0">
                <a:cs typeface="+mn-cs"/>
              </a:rPr>
              <a:t>Review the investigation and analysis of frequency and causes of reportable incidents along with the measures used to minimize the occurrence of reportable incidents</a:t>
            </a:r>
          </a:p>
          <a:p>
            <a:pPr marL="1028700" lvl="1" indent="-342900">
              <a:lnSpc>
                <a:spcPct val="100000"/>
              </a:lnSpc>
              <a:spcBef>
                <a:spcPct val="0"/>
              </a:spcBef>
              <a:buFont typeface="Wingdings" panose="05000000000000000000" pitchFamily="2" charset="2"/>
              <a:buChar char="Ø"/>
              <a:defRPr/>
            </a:pPr>
            <a:endParaRPr lang="en-US" sz="1800" dirty="0">
              <a:cs typeface="+mn-cs"/>
            </a:endParaRPr>
          </a:p>
          <a:p>
            <a:pPr marL="1028700" lvl="1" indent="-342900">
              <a:lnSpc>
                <a:spcPct val="100000"/>
              </a:lnSpc>
              <a:spcBef>
                <a:spcPct val="0"/>
              </a:spcBef>
              <a:buFont typeface="Wingdings" panose="05000000000000000000" pitchFamily="2" charset="2"/>
              <a:buChar char="Ø"/>
              <a:defRPr/>
            </a:pPr>
            <a:endParaRPr lang="en-US" sz="1800" dirty="0">
              <a:cs typeface="+mn-cs"/>
            </a:endParaRPr>
          </a:p>
          <a:p>
            <a:pPr marL="971550" lvl="1" indent="-285750">
              <a:lnSpc>
                <a:spcPct val="100000"/>
              </a:lnSpc>
              <a:spcBef>
                <a:spcPct val="0"/>
              </a:spcBef>
              <a:buFont typeface="Wingdings" panose="05000000000000000000" pitchFamily="2" charset="2"/>
              <a:buChar char="Ø"/>
              <a:defRPr/>
            </a:pPr>
            <a:endParaRPr lang="en-US" sz="2200" dirty="0">
              <a:cs typeface="+mn-cs"/>
            </a:endParaRPr>
          </a:p>
          <a:p>
            <a:pPr marL="1028700" lvl="1" indent="-342900">
              <a:lnSpc>
                <a:spcPct val="100000"/>
              </a:lnSpc>
              <a:spcBef>
                <a:spcPct val="0"/>
              </a:spcBef>
              <a:buFont typeface="Wingdings" panose="05000000000000000000" pitchFamily="2" charset="2"/>
              <a:buChar char="Ø"/>
              <a:defRPr/>
            </a:pPr>
            <a:endParaRPr lang="en-US" sz="1800" dirty="0">
              <a:cs typeface="+mn-cs"/>
            </a:endParaRPr>
          </a:p>
          <a:p>
            <a:pPr marL="971550" lvl="1" indent="-285750">
              <a:lnSpc>
                <a:spcPct val="100000"/>
              </a:lnSpc>
              <a:spcBef>
                <a:spcPct val="0"/>
              </a:spcBef>
              <a:defRPr/>
            </a:pPr>
            <a:endParaRPr lang="en-US" sz="1600" b="1" dirty="0">
              <a:cs typeface="+mn-cs"/>
            </a:endParaRPr>
          </a:p>
        </p:txBody>
      </p:sp>
      <p:sp>
        <p:nvSpPr>
          <p:cNvPr id="3" name="Title 2">
            <a:extLst>
              <a:ext uri="{FF2B5EF4-FFF2-40B4-BE49-F238E27FC236}">
                <a16:creationId xmlns:a16="http://schemas.microsoft.com/office/drawing/2014/main" id="{7E2B4A69-6F19-473E-B5AB-0DF4A983589B}"/>
              </a:ext>
            </a:extLst>
          </p:cNvPr>
          <p:cNvSpPr>
            <a:spLocks noGrp="1"/>
          </p:cNvSpPr>
          <p:nvPr>
            <p:ph type="title"/>
          </p:nvPr>
        </p:nvSpPr>
        <p:spPr>
          <a:xfrm>
            <a:off x="1393825" y="211138"/>
            <a:ext cx="9753600" cy="547687"/>
          </a:xfrm>
        </p:spPr>
        <p:txBody>
          <a:bodyPr/>
          <a:lstStyle/>
          <a:p>
            <a:pPr eaLnBrk="1" hangingPunct="1">
              <a:defRPr/>
            </a:pPr>
            <a:r>
              <a:rPr lang="en-US" sz="3600" b="1" dirty="0">
                <a:effectLst>
                  <a:outerShdw blurRad="38100" dist="38100" dir="2700000" algn="tl">
                    <a:srgbClr val="000000">
                      <a:alpha val="43137"/>
                    </a:srgbClr>
                  </a:outerShdw>
                </a:effectLst>
              </a:rPr>
              <a:t>Kansas Risk Management Program Update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500"/>
                                        <p:tgtEl>
                                          <p:spTgt spid="2">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5F8F4-A43D-4F15-81CF-C7E05CE1E6E7}"/>
              </a:ext>
            </a:extLst>
          </p:cNvPr>
          <p:cNvSpPr>
            <a:spLocks noGrp="1"/>
          </p:cNvSpPr>
          <p:nvPr>
            <p:ph type="body" sz="quarter" idx="10"/>
          </p:nvPr>
        </p:nvSpPr>
        <p:spPr>
          <a:xfrm>
            <a:off x="266700" y="1066800"/>
            <a:ext cx="11620500" cy="5257800"/>
          </a:xfrm>
        </p:spPr>
        <p:txBody>
          <a:bodyPr/>
          <a:lstStyle/>
          <a:p>
            <a:pPr>
              <a:lnSpc>
                <a:spcPct val="100000"/>
              </a:lnSpc>
              <a:spcBef>
                <a:spcPct val="0"/>
              </a:spcBef>
              <a:defRPr/>
            </a:pPr>
            <a:r>
              <a:rPr lang="en-US" sz="2800" b="1" dirty="0">
                <a:solidFill>
                  <a:srgbClr val="2F5597"/>
                </a:solidFill>
              </a:rPr>
              <a:t>Risk Management Survey</a:t>
            </a:r>
          </a:p>
          <a:p>
            <a:pPr>
              <a:lnSpc>
                <a:spcPct val="100000"/>
              </a:lnSpc>
              <a:spcBef>
                <a:spcPct val="0"/>
              </a:spcBef>
              <a:defRPr/>
            </a:pPr>
            <a:endParaRPr lang="en-US" sz="2800" b="1" dirty="0">
              <a:solidFill>
                <a:srgbClr val="2F5597"/>
              </a:solidFill>
            </a:endParaRPr>
          </a:p>
          <a:p>
            <a:pPr>
              <a:lnSpc>
                <a:spcPct val="100000"/>
              </a:lnSpc>
              <a:spcBef>
                <a:spcPct val="0"/>
              </a:spcBef>
              <a:defRPr/>
            </a:pPr>
            <a:r>
              <a:rPr lang="en-US" sz="2400" b="1" dirty="0">
                <a:solidFill>
                  <a:schemeClr val="tx1"/>
                </a:solidFill>
                <a:cs typeface="+mn-cs"/>
              </a:rPr>
              <a:t>Documents requested but are not limited to:</a:t>
            </a:r>
          </a:p>
          <a:p>
            <a:pPr>
              <a:lnSpc>
                <a:spcPct val="100000"/>
              </a:lnSpc>
              <a:spcBef>
                <a:spcPct val="0"/>
              </a:spcBef>
              <a:defRPr/>
            </a:pPr>
            <a:endParaRPr lang="en-US" sz="2400" b="1" dirty="0">
              <a:solidFill>
                <a:schemeClr val="tx1"/>
              </a:solidFill>
              <a:cs typeface="+mn-cs"/>
            </a:endParaRPr>
          </a:p>
          <a:p>
            <a:pPr marL="342900" indent="-342900">
              <a:lnSpc>
                <a:spcPct val="100000"/>
              </a:lnSpc>
              <a:spcBef>
                <a:spcPct val="0"/>
              </a:spcBef>
              <a:spcAft>
                <a:spcPts val="0"/>
              </a:spcAft>
              <a:buFont typeface="Arial" panose="020B0604020202020204" pitchFamily="34" charset="0"/>
              <a:buChar char="•"/>
              <a:defRPr/>
            </a:pPr>
            <a:r>
              <a:rPr lang="en-US" sz="1800" b="1" dirty="0">
                <a:solidFill>
                  <a:schemeClr val="tx1"/>
                </a:solidFill>
                <a:cs typeface="+mn-cs"/>
              </a:rPr>
              <a:t>Current RM Plan</a:t>
            </a:r>
          </a:p>
          <a:p>
            <a:pPr marL="342900" indent="-342900">
              <a:lnSpc>
                <a:spcPct val="100000"/>
              </a:lnSpc>
              <a:spcBef>
                <a:spcPct val="0"/>
              </a:spcBef>
              <a:spcAft>
                <a:spcPts val="0"/>
              </a:spcAft>
              <a:buFont typeface="Arial" panose="020B0604020202020204" pitchFamily="34" charset="0"/>
              <a:buChar char="•"/>
              <a:defRPr/>
            </a:pPr>
            <a:r>
              <a:rPr lang="en-US" sz="1800" b="1" dirty="0">
                <a:solidFill>
                  <a:schemeClr val="tx1"/>
                </a:solidFill>
                <a:cs typeface="+mn-cs"/>
              </a:rPr>
              <a:t>Documentation of KDHE approval of plan</a:t>
            </a:r>
          </a:p>
          <a:p>
            <a:pPr marL="342900" indent="-342900">
              <a:lnSpc>
                <a:spcPct val="100000"/>
              </a:lnSpc>
              <a:spcBef>
                <a:spcPct val="0"/>
              </a:spcBef>
              <a:spcAft>
                <a:spcPts val="0"/>
              </a:spcAft>
              <a:buFont typeface="Arial" panose="020B0604020202020204" pitchFamily="34" charset="0"/>
              <a:buChar char="•"/>
              <a:defRPr/>
            </a:pPr>
            <a:r>
              <a:rPr lang="en-US" sz="1800" b="1" dirty="0">
                <a:solidFill>
                  <a:schemeClr val="tx1"/>
                </a:solidFill>
                <a:cs typeface="+mn-cs"/>
              </a:rPr>
              <a:t>Date of last revision (if any)</a:t>
            </a:r>
          </a:p>
          <a:p>
            <a:pPr marL="342900" indent="-342900">
              <a:lnSpc>
                <a:spcPct val="100000"/>
              </a:lnSpc>
              <a:spcBef>
                <a:spcPct val="0"/>
              </a:spcBef>
              <a:spcAft>
                <a:spcPts val="0"/>
              </a:spcAft>
              <a:buFont typeface="Arial" panose="020B0604020202020204" pitchFamily="34" charset="0"/>
              <a:buChar char="•"/>
              <a:defRPr/>
            </a:pPr>
            <a:r>
              <a:rPr lang="en-US" sz="1800" b="1" dirty="0">
                <a:solidFill>
                  <a:schemeClr val="tx1"/>
                </a:solidFill>
                <a:cs typeface="+mn-cs"/>
              </a:rPr>
              <a:t>Risk Management Log</a:t>
            </a:r>
          </a:p>
          <a:p>
            <a:pPr marL="342900" indent="-342900">
              <a:lnSpc>
                <a:spcPct val="100000"/>
              </a:lnSpc>
              <a:spcBef>
                <a:spcPct val="0"/>
              </a:spcBef>
              <a:spcAft>
                <a:spcPts val="0"/>
              </a:spcAft>
              <a:buFont typeface="Arial" panose="020B0604020202020204" pitchFamily="34" charset="0"/>
              <a:buChar char="•"/>
              <a:defRPr/>
            </a:pPr>
            <a:r>
              <a:rPr lang="en-US" sz="1800" b="1" dirty="0">
                <a:solidFill>
                  <a:schemeClr val="tx1"/>
                </a:solidFill>
                <a:cs typeface="+mn-cs"/>
              </a:rPr>
              <a:t>Identify any 3 or 4 SOCs</a:t>
            </a:r>
          </a:p>
          <a:p>
            <a:pPr marL="342900" indent="-342900">
              <a:lnSpc>
                <a:spcPct val="100000"/>
              </a:lnSpc>
              <a:spcBef>
                <a:spcPct val="0"/>
              </a:spcBef>
              <a:spcAft>
                <a:spcPts val="0"/>
              </a:spcAft>
              <a:buFont typeface="Arial" panose="020B0604020202020204" pitchFamily="34" charset="0"/>
              <a:buChar char="•"/>
              <a:defRPr/>
            </a:pPr>
            <a:r>
              <a:rPr lang="en-US" sz="1800" b="1" dirty="0">
                <a:solidFill>
                  <a:schemeClr val="tx1"/>
                </a:solidFill>
                <a:cs typeface="+mn-cs"/>
              </a:rPr>
              <a:t>Identification between Physician, Contractor and Staff issues </a:t>
            </a:r>
          </a:p>
          <a:p>
            <a:pPr marL="342900" indent="-342900">
              <a:lnSpc>
                <a:spcPct val="100000"/>
              </a:lnSpc>
              <a:spcBef>
                <a:spcPct val="0"/>
              </a:spcBef>
              <a:spcAft>
                <a:spcPts val="0"/>
              </a:spcAft>
              <a:buFont typeface="Arial" panose="020B0604020202020204" pitchFamily="34" charset="0"/>
              <a:buChar char="•"/>
              <a:defRPr/>
            </a:pPr>
            <a:r>
              <a:rPr lang="en-US" sz="1800" b="1" dirty="0">
                <a:solidFill>
                  <a:schemeClr val="tx1"/>
                </a:solidFill>
                <a:cs typeface="+mn-cs"/>
              </a:rPr>
              <a:t>Employee ID list</a:t>
            </a:r>
          </a:p>
          <a:p>
            <a:pPr marL="342900" indent="-342900">
              <a:lnSpc>
                <a:spcPct val="100000"/>
              </a:lnSpc>
              <a:spcBef>
                <a:spcPct val="0"/>
              </a:spcBef>
              <a:spcAft>
                <a:spcPts val="0"/>
              </a:spcAft>
              <a:buFont typeface="Arial" panose="020B0604020202020204" pitchFamily="34" charset="0"/>
              <a:buChar char="•"/>
              <a:defRPr/>
            </a:pPr>
            <a:r>
              <a:rPr lang="en-US" sz="1800" b="1" dirty="0">
                <a:solidFill>
                  <a:schemeClr val="tx1"/>
                </a:solidFill>
                <a:cs typeface="+mn-cs"/>
              </a:rPr>
              <a:t>Risk management meeting minutes</a:t>
            </a:r>
          </a:p>
          <a:p>
            <a:pPr marL="342900" indent="-342900">
              <a:lnSpc>
                <a:spcPct val="100000"/>
              </a:lnSpc>
              <a:spcBef>
                <a:spcPct val="0"/>
              </a:spcBef>
              <a:spcAft>
                <a:spcPts val="0"/>
              </a:spcAft>
              <a:buFont typeface="Arial" panose="020B0604020202020204" pitchFamily="34" charset="0"/>
              <a:buChar char="•"/>
              <a:defRPr/>
            </a:pPr>
            <a:r>
              <a:rPr lang="en-US" sz="1800" b="1" dirty="0">
                <a:solidFill>
                  <a:schemeClr val="tx1"/>
                </a:solidFill>
                <a:cs typeface="+mn-cs"/>
              </a:rPr>
              <a:t>Evidence of last RM in-service</a:t>
            </a:r>
          </a:p>
          <a:p>
            <a:pPr marL="342900" indent="-342900">
              <a:lnSpc>
                <a:spcPct val="100000"/>
              </a:lnSpc>
              <a:spcBef>
                <a:spcPct val="0"/>
              </a:spcBef>
              <a:spcAft>
                <a:spcPts val="0"/>
              </a:spcAft>
              <a:buFont typeface="Arial" panose="020B0604020202020204" pitchFamily="34" charset="0"/>
              <a:buChar char="•"/>
              <a:defRPr/>
            </a:pPr>
            <a:r>
              <a:rPr lang="en-US" sz="1800" b="1" dirty="0">
                <a:solidFill>
                  <a:schemeClr val="tx1"/>
                </a:solidFill>
                <a:cs typeface="+mn-cs"/>
              </a:rPr>
              <a:t>Recent quarterly reports</a:t>
            </a:r>
          </a:p>
        </p:txBody>
      </p:sp>
      <p:sp>
        <p:nvSpPr>
          <p:cNvPr id="3" name="Title 2">
            <a:extLst>
              <a:ext uri="{FF2B5EF4-FFF2-40B4-BE49-F238E27FC236}">
                <a16:creationId xmlns:a16="http://schemas.microsoft.com/office/drawing/2014/main" id="{97B6C2CD-C199-418C-953A-AEB800597A82}"/>
              </a:ext>
            </a:extLst>
          </p:cNvPr>
          <p:cNvSpPr>
            <a:spLocks noGrp="1"/>
          </p:cNvSpPr>
          <p:nvPr>
            <p:ph type="title"/>
          </p:nvPr>
        </p:nvSpPr>
        <p:spPr>
          <a:xfrm>
            <a:off x="1393825" y="211138"/>
            <a:ext cx="9753600" cy="547687"/>
          </a:xfrm>
        </p:spPr>
        <p:txBody>
          <a:bodyPr/>
          <a:lstStyle/>
          <a:p>
            <a:pPr eaLnBrk="1" hangingPunct="1">
              <a:defRPr/>
            </a:pPr>
            <a:r>
              <a:rPr lang="en-US" sz="3600" b="1" dirty="0">
                <a:effectLst>
                  <a:outerShdw blurRad="38100" dist="38100" dir="2700000" algn="tl">
                    <a:srgbClr val="000000">
                      <a:alpha val="43137"/>
                    </a:srgbClr>
                  </a:outerShdw>
                </a:effectLst>
              </a:rPr>
              <a:t>Kansas Risk Management Program Update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down)">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down)">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wipe(down)">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wipe(down)">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down)">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wipe(down)">
                                      <p:cBhvr>
                                        <p:cTn id="42" dur="500"/>
                                        <p:tgtEl>
                                          <p:spTgt spid="2">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wipe(down)">
                                      <p:cBhvr>
                                        <p:cTn id="47" dur="500"/>
                                        <p:tgtEl>
                                          <p:spTgt spid="2">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
                                            <p:txEl>
                                              <p:pRg st="13" end="13"/>
                                            </p:txEl>
                                          </p:spTgt>
                                        </p:tgtEl>
                                        <p:attrNameLst>
                                          <p:attrName>style.visibility</p:attrName>
                                        </p:attrNameLst>
                                      </p:cBhvr>
                                      <p:to>
                                        <p:strVal val="visible"/>
                                      </p:to>
                                    </p:set>
                                    <p:animEffect transition="in" filter="wipe(down)">
                                      <p:cBhvr>
                                        <p:cTn id="5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Placeholder 1">
            <a:extLst>
              <a:ext uri="{FF2B5EF4-FFF2-40B4-BE49-F238E27FC236}">
                <a16:creationId xmlns:a16="http://schemas.microsoft.com/office/drawing/2014/main" id="{03A99E86-48D6-4235-818F-CEE9E94234F6}"/>
              </a:ext>
            </a:extLst>
          </p:cNvPr>
          <p:cNvSpPr>
            <a:spLocks noGrp="1"/>
          </p:cNvSpPr>
          <p:nvPr>
            <p:ph type="body" sz="quarter" idx="10"/>
          </p:nvPr>
        </p:nvSpPr>
        <p:spPr>
          <a:xfrm>
            <a:off x="-152400" y="1258888"/>
            <a:ext cx="12192000" cy="1143000"/>
          </a:xfrm>
        </p:spPr>
        <p:txBody>
          <a:bodyPr/>
          <a:lstStyle/>
          <a:p>
            <a:pPr>
              <a:spcBef>
                <a:spcPct val="0"/>
              </a:spcBef>
            </a:pPr>
            <a:r>
              <a:rPr lang="en-US" altLang="en-US" sz="3600" b="1" dirty="0">
                <a:solidFill>
                  <a:srgbClr val="2F5597"/>
                </a:solidFill>
              </a:rPr>
              <a:t>Questions?</a:t>
            </a:r>
          </a:p>
          <a:p>
            <a:pPr>
              <a:spcBef>
                <a:spcPct val="0"/>
              </a:spcBef>
            </a:pPr>
            <a:r>
              <a:rPr lang="en-US" altLang="en-US" sz="2000" b="1" dirty="0">
                <a:solidFill>
                  <a:srgbClr val="2F5597"/>
                </a:solidFill>
              </a:rPr>
              <a:t>Please contact Kelly Rivera, Risk Management Program Coordinator kdhe.riskmanagement@ks.gov</a:t>
            </a:r>
          </a:p>
        </p:txBody>
      </p:sp>
      <p:sp>
        <p:nvSpPr>
          <p:cNvPr id="4" name="Title 1">
            <a:extLst>
              <a:ext uri="{FF2B5EF4-FFF2-40B4-BE49-F238E27FC236}">
                <a16:creationId xmlns:a16="http://schemas.microsoft.com/office/drawing/2014/main" id="{738FBFCC-C517-4271-9DEC-B71837001D1D}"/>
              </a:ext>
            </a:extLst>
          </p:cNvPr>
          <p:cNvSpPr txBox="1">
            <a:spLocks/>
          </p:cNvSpPr>
          <p:nvPr/>
        </p:nvSpPr>
        <p:spPr>
          <a:xfrm>
            <a:off x="1409700" y="17463"/>
            <a:ext cx="9144000" cy="954087"/>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Updated Risk Management Forms</a:t>
            </a:r>
          </a:p>
        </p:txBody>
      </p:sp>
      <p:pic>
        <p:nvPicPr>
          <p:cNvPr id="5" name="Picture 4">
            <a:extLst>
              <a:ext uri="{FF2B5EF4-FFF2-40B4-BE49-F238E27FC236}">
                <a16:creationId xmlns:a16="http://schemas.microsoft.com/office/drawing/2014/main" id="{8C770AAB-CDEF-405D-8B08-8F8BF089B2EE}"/>
              </a:ext>
            </a:extLst>
          </p:cNvPr>
          <p:cNvPicPr>
            <a:picLocks noChangeAspect="1" noChangeArrowheads="1"/>
          </p:cNvPicPr>
          <p:nvPr/>
        </p:nvPicPr>
        <p:blipFill>
          <a:blip r:embed="rId2"/>
          <a:srcRect/>
          <a:stretch>
            <a:fillRect/>
          </a:stretch>
        </p:blipFill>
        <p:spPr bwMode="auto">
          <a:xfrm>
            <a:off x="3108325" y="2689226"/>
            <a:ext cx="5746750" cy="35877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General KanCare PPT template 08-2018">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328</Words>
  <Application>Microsoft Office PowerPoint</Application>
  <PresentationFormat>Widescreen</PresentationFormat>
  <Paragraphs>49</Paragraphs>
  <Slides>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Times New Roman</vt:lpstr>
      <vt:lpstr>Wingdings</vt:lpstr>
      <vt:lpstr>General KanCare PPT template 08-2018</vt:lpstr>
      <vt:lpstr>PowerPoint Presentation</vt:lpstr>
      <vt:lpstr>Kansas Risk Management Program Update</vt:lpstr>
      <vt:lpstr>Kansas Risk Management Program Update</vt:lpstr>
      <vt:lpstr>Kansas Risk Management Program Update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Rivera [KDHE]</dc:creator>
  <cp:lastModifiedBy>Kelly Rivera [KDHE]</cp:lastModifiedBy>
  <cp:revision>1</cp:revision>
  <dcterms:created xsi:type="dcterms:W3CDTF">2023-08-22T17:02:49Z</dcterms:created>
  <dcterms:modified xsi:type="dcterms:W3CDTF">2023-08-22T17:17:30Z</dcterms:modified>
</cp:coreProperties>
</file>