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27" r:id="rId2"/>
    <p:sldId id="312" r:id="rId3"/>
    <p:sldId id="315" r:id="rId4"/>
    <p:sldId id="317" r:id="rId5"/>
    <p:sldId id="316" r:id="rId6"/>
    <p:sldId id="326" r:id="rId7"/>
    <p:sldId id="319" r:id="rId8"/>
    <p:sldId id="320" r:id="rId9"/>
    <p:sldId id="322" r:id="rId10"/>
    <p:sldId id="321" r:id="rId11"/>
    <p:sldId id="323" r:id="rId12"/>
    <p:sldId id="318" r:id="rId13"/>
    <p:sldId id="328" r:id="rId14"/>
    <p:sldId id="2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73A4A4-3D12-412B-881D-8CAD6C935DA6}" v="3" dt="2023-08-17T17:44:45.2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4660"/>
  </p:normalViewPr>
  <p:slideViewPr>
    <p:cSldViewPr snapToGrid="0">
      <p:cViewPr varScale="1">
        <p:scale>
          <a:sx n="65" d="100"/>
          <a:sy n="65" d="100"/>
        </p:scale>
        <p:origin x="77" y="48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709589-804F-4D1D-AA22-E71590F38BE1}" type="datetimeFigureOut">
              <a:rPr lang="en-US" smtClean="0"/>
              <a:t>08/17/2023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5A75C1-9CB6-426E-804B-FB2C5B291DCB}" type="slidenum">
              <a:rPr lang="en-US" smtClean="0"/>
              <a:t>‹#›</a:t>
            </a:fld>
            <a:endParaRPr lang="en-US"/>
          </a:p>
        </p:txBody>
      </p:sp>
    </p:spTree>
    <p:extLst>
      <p:ext uri="{BB962C8B-B14F-4D97-AF65-F5344CB8AC3E}">
        <p14:creationId xmlns:p14="http://schemas.microsoft.com/office/powerpoint/2010/main" val="364964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554F0709-E7E5-413C-998C-C7F30D399A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7BF059B5-225B-454C-A93E-7A9F5964BD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p:txBody>
      </p:sp>
      <p:sp>
        <p:nvSpPr>
          <p:cNvPr id="16388" name="Slide Number Placeholder 3">
            <a:extLst>
              <a:ext uri="{FF2B5EF4-FFF2-40B4-BE49-F238E27FC236}">
                <a16:creationId xmlns:a16="http://schemas.microsoft.com/office/drawing/2014/main" id="{96CDFB92-B0D8-4271-9609-F98FD736E3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916B51-4D4D-4764-A16A-0D5C7ACAE11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6D8275CB-98FA-4A66-A2DF-EE05391CFF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B0B9C7A5-49B0-4D4E-81C2-E6FA49A886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0180" name="Slide Number Placeholder 3">
            <a:extLst>
              <a:ext uri="{FF2B5EF4-FFF2-40B4-BE49-F238E27FC236}">
                <a16:creationId xmlns:a16="http://schemas.microsoft.com/office/drawing/2014/main" id="{962ECCF5-52DC-4464-96DF-72D7C288B1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64D9EB-7AB4-490F-95F9-5C7358D8131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all forms had to be updated in order to include the new bureau’s name, we made some other necessary changes to the RM forms as well.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6140BE-817A-445C-837F-236D2194E9A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3943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6140BE-817A-445C-837F-236D2194E9A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2977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D7490316-F912-464A-BBD6-456A5CA4B9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EAB625E7-4A64-4D7E-A3AE-E9B25B229C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7892" name="Slide Number Placeholder 3">
            <a:extLst>
              <a:ext uri="{FF2B5EF4-FFF2-40B4-BE49-F238E27FC236}">
                <a16:creationId xmlns:a16="http://schemas.microsoft.com/office/drawing/2014/main" id="{1CCD1203-1EFE-4BC4-B4F5-F8C3306718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FA34C2-BE0D-488D-8A1C-F362F32E46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235CCCB-6928-4503-B2DD-D69B233E21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453E23B3-8725-48EE-A5FA-05433BD553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4598C728-9BFD-4AB5-A3D9-328F8A3628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56B12F-044B-4BAD-8805-C4DA9991425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8EE185A4-0BBB-4581-B30B-41C4684847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3FF519C1-5556-4FC7-BFB1-8B90748114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a:extLst>
              <a:ext uri="{FF2B5EF4-FFF2-40B4-BE49-F238E27FC236}">
                <a16:creationId xmlns:a16="http://schemas.microsoft.com/office/drawing/2014/main" id="{DE57502A-55C7-445C-9872-E6334E0D57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F53676-B14C-487A-94A2-89CBE7E186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EF6261B1-5E14-4A28-ADD3-0F3D2775BB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EBF3ECD5-6CD6-4D6E-9256-F3AD86F69D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4036" name="Slide Number Placeholder 3">
            <a:extLst>
              <a:ext uri="{FF2B5EF4-FFF2-40B4-BE49-F238E27FC236}">
                <a16:creationId xmlns:a16="http://schemas.microsoft.com/office/drawing/2014/main" id="{8CADDBE6-B592-4286-BDC5-CFE44CB17A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7A2FF3-D84D-49DE-B2F2-463448DDA66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C89419B6-DA15-4DC5-BD7A-78957A8525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151C2857-6421-480F-9B59-93B2C0983D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a16="http://schemas.microsoft.com/office/drawing/2014/main" id="{5C68D559-DC04-4CA6-A011-0F58B159A7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EFFE06-2837-4DB2-A7B7-05809B59A89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E1E2DC11-DFA4-4CBD-B8B2-98459D3F13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EBAACE5A-7327-4537-A574-F94C494ECA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a:extLst>
              <a:ext uri="{FF2B5EF4-FFF2-40B4-BE49-F238E27FC236}">
                <a16:creationId xmlns:a16="http://schemas.microsoft.com/office/drawing/2014/main" id="{07AA7749-3031-4749-90DA-00D4795B44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3E758F-11B0-4365-87D4-F93E1EA6B47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A4FEF2-D7B5-4592-A8EE-0438A9CCBCFC}"/>
              </a:ext>
            </a:extLst>
          </p:cNvPr>
          <p:cNvSpPr/>
          <p:nvPr userDrawn="1"/>
        </p:nvSpPr>
        <p:spPr>
          <a:xfrm rot="5400000">
            <a:off x="-2476500" y="2476500"/>
            <a:ext cx="6858000" cy="1905000"/>
          </a:xfrm>
          <a:prstGeom prst="rect">
            <a:avLst/>
          </a:prstGeom>
          <a:solidFill>
            <a:srgbClr val="2F5597"/>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4">
            <a:extLst>
              <a:ext uri="{FF2B5EF4-FFF2-40B4-BE49-F238E27FC236}">
                <a16:creationId xmlns:a16="http://schemas.microsoft.com/office/drawing/2014/main" id="{C41DFE47-A6D6-45DF-8507-ACE53457C0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C75E0DF1-9095-411A-9BDE-8738015AFE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3513" y="5111750"/>
            <a:ext cx="1577975"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04233A5-AC2A-4ECD-A6AE-AE59CFAFDB3A}"/>
              </a:ext>
            </a:extLst>
          </p:cNvPr>
          <p:cNvSpPr/>
          <p:nvPr userDrawn="1"/>
        </p:nvSpPr>
        <p:spPr>
          <a:xfrm flipV="1">
            <a:off x="1900238" y="5029200"/>
            <a:ext cx="10291762" cy="1401763"/>
          </a:xfrm>
          <a:prstGeom prst="rect">
            <a:avLst/>
          </a:prstGeom>
          <a:solidFill>
            <a:srgbClr val="BCA493">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 Placeholder 8"/>
          <p:cNvSpPr>
            <a:spLocks noGrp="1"/>
          </p:cNvSpPr>
          <p:nvPr>
            <p:ph type="body" sz="quarter" idx="13"/>
          </p:nvPr>
        </p:nvSpPr>
        <p:spPr>
          <a:xfrm>
            <a:off x="1905000" y="5192446"/>
            <a:ext cx="10287002" cy="990600"/>
          </a:xfrm>
          <a:prstGeom prst="rect">
            <a:avLst/>
          </a:prstGeom>
        </p:spPr>
        <p:txBody>
          <a:bodyPr>
            <a:normAutofit/>
          </a:bodyPr>
          <a:lstStyle>
            <a:lvl1pPr marL="0" indent="0" algn="ctr">
              <a:buNone/>
              <a:defRPr sz="4000">
                <a:solidFill>
                  <a:schemeClr val="bg1"/>
                </a:solidFill>
                <a:latin typeface="Arial" panose="020B0604020202020204" pitchFamily="34" charset="0"/>
                <a:cs typeface="Arial" panose="020B0604020202020204" pitchFamily="34" charset="0"/>
              </a:defRPr>
            </a:lvl1pPr>
            <a:lvl2pPr marL="342900" indent="0" algn="ctr">
              <a:buNone/>
              <a:defRPr sz="2900">
                <a:solidFill>
                  <a:schemeClr val="bg1"/>
                </a:solidFill>
                <a:latin typeface="Arial" panose="020B0604020202020204" pitchFamily="34" charset="0"/>
                <a:cs typeface="Arial" panose="020B0604020202020204" pitchFamily="34" charset="0"/>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59133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1E05C9-B704-4FC4-84AF-74EB7B0B964A}"/>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7C15E815-FFB1-4D29-80BF-09D4588326A7}"/>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a:extLst>
              <a:ext uri="{FF2B5EF4-FFF2-40B4-BE49-F238E27FC236}">
                <a16:creationId xmlns:a16="http://schemas.microsoft.com/office/drawing/2014/main" id="{E3652DE6-FF54-4AA7-A3D1-08FD23D5E016}"/>
              </a:ext>
            </a:extLst>
          </p:cNvPr>
          <p:cNvSpPr txBox="1">
            <a:spLocks noChangeArrowheads="1"/>
          </p:cNvSpPr>
          <p:nvPr userDrawn="1"/>
        </p:nvSpPr>
        <p:spPr bwMode="auto">
          <a:xfrm>
            <a:off x="2857500" y="6472238"/>
            <a:ext cx="6465888" cy="36988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7" name="Picture 6">
            <a:extLst>
              <a:ext uri="{FF2B5EF4-FFF2-40B4-BE49-F238E27FC236}">
                <a16:creationId xmlns:a16="http://schemas.microsoft.com/office/drawing/2014/main" id="{83ECCD00-5614-4A3F-889B-199A4A6EED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0"/>
          </p:nvPr>
        </p:nvSpPr>
        <p:spPr>
          <a:xfrm>
            <a:off x="266701" y="1066800"/>
            <a:ext cx="11620500" cy="5257800"/>
          </a:xfrm>
          <a:prstGeom prst="rect">
            <a:avLst/>
          </a:prstGeom>
        </p:spPr>
        <p:txBody>
          <a:bodyPr/>
          <a:lstStyle>
            <a:lvl1pPr marL="0" indent="0">
              <a:buNone/>
              <a:defRPr sz="3600">
                <a:solidFill>
                  <a:srgbClr val="E37735"/>
                </a:solidFill>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1393179" y="210897"/>
            <a:ext cx="9753600" cy="548640"/>
          </a:xfrm>
          <a:prstGeom prst="rect">
            <a:avLst/>
          </a:prstGeom>
        </p:spPr>
        <p:txBody>
          <a:bodyPr>
            <a:noAutofit/>
          </a:bodyPr>
          <a:lstStyle>
            <a:lvl1pPr algn="l">
              <a:defRPr sz="2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175064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or Bullet Title-Content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257865-A7A5-4370-BC4B-2A15B9EF72A0}"/>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9BB0397B-5FF7-41A8-8104-4DE36EB25397}"/>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TextBox 6">
            <a:extLst>
              <a:ext uri="{FF2B5EF4-FFF2-40B4-BE49-F238E27FC236}">
                <a16:creationId xmlns:a16="http://schemas.microsoft.com/office/drawing/2014/main" id="{F937247F-A9C8-477C-B127-66338715EC49}"/>
              </a:ext>
            </a:extLst>
          </p:cNvPr>
          <p:cNvSpPr txBox="1">
            <a:spLocks noChangeArrowheads="1"/>
          </p:cNvSpPr>
          <p:nvPr userDrawn="1"/>
        </p:nvSpPr>
        <p:spPr bwMode="auto">
          <a:xfrm>
            <a:off x="2857500" y="6472238"/>
            <a:ext cx="6465888" cy="36988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8" name="Picture 6">
            <a:extLst>
              <a:ext uri="{FF2B5EF4-FFF2-40B4-BE49-F238E27FC236}">
                <a16:creationId xmlns:a16="http://schemas.microsoft.com/office/drawing/2014/main" id="{F6F194FB-DE45-431C-B044-6D277A2C4B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0"/>
          </p:nvPr>
        </p:nvSpPr>
        <p:spPr>
          <a:xfrm>
            <a:off x="285751" y="1882353"/>
            <a:ext cx="11620500" cy="4442247"/>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9"/>
          <p:cNvSpPr>
            <a:spLocks noGrp="1"/>
          </p:cNvSpPr>
          <p:nvPr>
            <p:ph type="body" sz="quarter" idx="11"/>
          </p:nvPr>
        </p:nvSpPr>
        <p:spPr>
          <a:xfrm>
            <a:off x="286512" y="894801"/>
            <a:ext cx="11618976" cy="987552"/>
          </a:xfrm>
        </p:spPr>
        <p:txBody>
          <a:bodyPr anchor="ctr"/>
          <a:lstStyle>
            <a:lvl1pPr marL="0" indent="0" algn="l">
              <a:lnSpc>
                <a:spcPct val="100000"/>
              </a:lnSpc>
              <a:spcBef>
                <a:spcPts val="0"/>
              </a:spcBef>
              <a:buNone/>
              <a:defRPr sz="3600">
                <a:solidFill>
                  <a:srgbClr val="E37735"/>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9" name="Title 7"/>
          <p:cNvSpPr>
            <a:spLocks noGrp="1"/>
          </p:cNvSpPr>
          <p:nvPr>
            <p:ph type="title"/>
          </p:nvPr>
        </p:nvSpPr>
        <p:spPr>
          <a:xfrm>
            <a:off x="1393179" y="210897"/>
            <a:ext cx="9753600" cy="548640"/>
          </a:xfrm>
          <a:prstGeom prst="rect">
            <a:avLst/>
          </a:prstGeom>
        </p:spPr>
        <p:txBody>
          <a:bodyPr>
            <a:noAutofit/>
          </a:bodyPr>
          <a:lstStyle>
            <a:lvl1pPr algn="l">
              <a:defRPr sz="2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71278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and Color Bullet Title-Content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8E3392-5C38-4E30-8ED4-F4C7E083E08F}"/>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a:extLst>
              <a:ext uri="{FF2B5EF4-FFF2-40B4-BE49-F238E27FC236}">
                <a16:creationId xmlns:a16="http://schemas.microsoft.com/office/drawing/2014/main" id="{EAE0C373-8984-4AA5-9490-0A43ED121B65}"/>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TextBox 6">
            <a:extLst>
              <a:ext uri="{FF2B5EF4-FFF2-40B4-BE49-F238E27FC236}">
                <a16:creationId xmlns:a16="http://schemas.microsoft.com/office/drawing/2014/main" id="{8C6FD1F6-682D-482E-A040-8F8E8EADF308}"/>
              </a:ext>
            </a:extLst>
          </p:cNvPr>
          <p:cNvSpPr txBox="1">
            <a:spLocks noChangeArrowheads="1"/>
          </p:cNvSpPr>
          <p:nvPr userDrawn="1"/>
        </p:nvSpPr>
        <p:spPr bwMode="auto">
          <a:xfrm>
            <a:off x="2857500" y="6472238"/>
            <a:ext cx="6465888" cy="36988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8" name="Picture 6">
            <a:extLst>
              <a:ext uri="{FF2B5EF4-FFF2-40B4-BE49-F238E27FC236}">
                <a16:creationId xmlns:a16="http://schemas.microsoft.com/office/drawing/2014/main" id="{9D2B88A0-FD8A-42AA-88EA-6A82A8CC2C6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0"/>
          </p:nvPr>
        </p:nvSpPr>
        <p:spPr>
          <a:xfrm>
            <a:off x="285752" y="1882353"/>
            <a:ext cx="6216649" cy="4442247"/>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9"/>
          <p:cNvSpPr>
            <a:spLocks noGrp="1"/>
          </p:cNvSpPr>
          <p:nvPr>
            <p:ph type="body" sz="quarter" idx="11"/>
          </p:nvPr>
        </p:nvSpPr>
        <p:spPr>
          <a:xfrm>
            <a:off x="286512" y="894801"/>
            <a:ext cx="11618976" cy="987552"/>
          </a:xfrm>
        </p:spPr>
        <p:txBody>
          <a:bodyPr anchor="ctr"/>
          <a:lstStyle>
            <a:lvl1pPr marL="0" indent="0" algn="l">
              <a:lnSpc>
                <a:spcPct val="100000"/>
              </a:lnSpc>
              <a:spcBef>
                <a:spcPts val="0"/>
              </a:spcBef>
              <a:buNone/>
              <a:defRPr sz="3600">
                <a:solidFill>
                  <a:srgbClr val="E37735"/>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9" name="Title 7"/>
          <p:cNvSpPr>
            <a:spLocks noGrp="1"/>
          </p:cNvSpPr>
          <p:nvPr>
            <p:ph type="title"/>
          </p:nvPr>
        </p:nvSpPr>
        <p:spPr>
          <a:xfrm>
            <a:off x="1393179" y="210897"/>
            <a:ext cx="9753600" cy="548640"/>
          </a:xfrm>
          <a:prstGeom prst="rect">
            <a:avLst/>
          </a:prstGeom>
        </p:spPr>
        <p:txBody>
          <a:bodyPr>
            <a:noAutofit/>
          </a:bodyPr>
          <a:lstStyle>
            <a:lvl1pPr algn="l">
              <a:defRPr sz="2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958061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3CC3FE-9E1B-4D3A-8AD2-265E256CE802}"/>
              </a:ext>
            </a:extLst>
          </p:cNvPr>
          <p:cNvSpPr/>
          <p:nvPr userDrawn="1"/>
        </p:nvSpPr>
        <p:spPr>
          <a:xfrm>
            <a:off x="0" y="-9525"/>
            <a:ext cx="12192000" cy="941388"/>
          </a:xfrm>
          <a:prstGeom prst="rect">
            <a:avLst/>
          </a:prstGeom>
          <a:solidFill>
            <a:srgbClr val="2F559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a:extLst>
              <a:ext uri="{FF2B5EF4-FFF2-40B4-BE49-F238E27FC236}">
                <a16:creationId xmlns:a16="http://schemas.microsoft.com/office/drawing/2014/main" id="{8A470DC9-6AB8-4DEA-A896-0167C1524F06}"/>
              </a:ext>
            </a:extLst>
          </p:cNvPr>
          <p:cNvSpPr/>
          <p:nvPr userDrawn="1"/>
        </p:nvSpPr>
        <p:spPr>
          <a:xfrm>
            <a:off x="0" y="6529388"/>
            <a:ext cx="12192000" cy="334962"/>
          </a:xfrm>
          <a:prstGeom prst="rect">
            <a:avLst/>
          </a:prstGeom>
          <a:solidFill>
            <a:srgbClr val="2F559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TextBox 5">
            <a:extLst>
              <a:ext uri="{FF2B5EF4-FFF2-40B4-BE49-F238E27FC236}">
                <a16:creationId xmlns:a16="http://schemas.microsoft.com/office/drawing/2014/main" id="{29FA63D8-CB34-4CDF-86F1-635C78F5EB3E}"/>
              </a:ext>
            </a:extLst>
          </p:cNvPr>
          <p:cNvSpPr txBox="1">
            <a:spLocks noChangeArrowheads="1"/>
          </p:cNvSpPr>
          <p:nvPr userDrawn="1"/>
        </p:nvSpPr>
        <p:spPr bwMode="auto">
          <a:xfrm>
            <a:off x="2857500" y="6472238"/>
            <a:ext cx="6465888" cy="369887"/>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en-US" i="1">
                <a:solidFill>
                  <a:srgbClr val="FBE5D6"/>
                </a:solidFill>
                <a:latin typeface="Times New Roman" panose="02020603050405020304" pitchFamily="18" charset="0"/>
                <a:cs typeface="Times New Roman" panose="02020603050405020304" pitchFamily="18" charset="0"/>
              </a:rPr>
              <a:t>To protect and improve the health and environment of all Kansans</a:t>
            </a:r>
          </a:p>
        </p:txBody>
      </p:sp>
      <p:pic>
        <p:nvPicPr>
          <p:cNvPr id="7" name="Picture 6">
            <a:extLst>
              <a:ext uri="{FF2B5EF4-FFF2-40B4-BE49-F238E27FC236}">
                <a16:creationId xmlns:a16="http://schemas.microsoft.com/office/drawing/2014/main" id="{75059C75-57E4-4E0A-A599-5447347EC34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9863" y="98425"/>
            <a:ext cx="102076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19"/>
          <p:cNvSpPr>
            <a:spLocks noGrp="1"/>
          </p:cNvSpPr>
          <p:nvPr>
            <p:ph type="body" sz="quarter" idx="10"/>
          </p:nvPr>
        </p:nvSpPr>
        <p:spPr>
          <a:xfrm>
            <a:off x="-152400" y="1258889"/>
            <a:ext cx="12192000" cy="1143000"/>
          </a:xfrm>
        </p:spPr>
        <p:txBody>
          <a:bodyPr anchor="ctr"/>
          <a:lstStyle>
            <a:lvl1pPr marL="0" indent="0" algn="ctr">
              <a:lnSpc>
                <a:spcPct val="100000"/>
              </a:lnSpc>
              <a:spcBef>
                <a:spcPts val="0"/>
              </a:spcBef>
              <a:buNone/>
              <a:defRPr sz="4400">
                <a:solidFill>
                  <a:srgbClr val="E37735"/>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6" name="Title 7"/>
          <p:cNvSpPr>
            <a:spLocks noGrp="1"/>
          </p:cNvSpPr>
          <p:nvPr>
            <p:ph type="title"/>
          </p:nvPr>
        </p:nvSpPr>
        <p:spPr>
          <a:xfrm>
            <a:off x="1393179" y="210897"/>
            <a:ext cx="9753600" cy="548640"/>
          </a:xfrm>
          <a:prstGeom prst="rect">
            <a:avLst/>
          </a:prstGeom>
        </p:spPr>
        <p:txBody>
          <a:bodyPr>
            <a:noAutofit/>
          </a:bodyPr>
          <a:lstStyle>
            <a:lvl1pPr algn="l">
              <a:defRPr sz="2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3010135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EEE6CF3-1DDE-447C-878A-389439172F2F}"/>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CBA174B-4E74-4A3B-988F-481CDA57325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40333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eaLnBrk="0" fontAlgn="base" hangingPunct="0">
        <a:lnSpc>
          <a:spcPct val="90000"/>
        </a:lnSpc>
        <a:spcBef>
          <a:spcPct val="0"/>
        </a:spcBef>
        <a:spcAft>
          <a:spcPct val="0"/>
        </a:spcAft>
        <a:defRPr sz="4400" kern="1200">
          <a:solidFill>
            <a:schemeClr val="tx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400">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8.emf"/><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9.emf"/><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3.png"/><Relationship Id="rId5" Type="http://schemas.openxmlformats.org/officeDocument/2006/relationships/hyperlink" Target="https://www.kdhe.ks.gov/580/Medical-Care-Facilities" TargetMode="Externa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4.emf"/><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5.emf"/><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7.emf"/><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6.emf"/><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Placeholder 1">
            <a:extLst>
              <a:ext uri="{FF2B5EF4-FFF2-40B4-BE49-F238E27FC236}">
                <a16:creationId xmlns:a16="http://schemas.microsoft.com/office/drawing/2014/main" id="{FE83D9BE-9C67-4C16-A038-D007F70540A6}"/>
              </a:ext>
            </a:extLst>
          </p:cNvPr>
          <p:cNvSpPr>
            <a:spLocks noGrp="1"/>
          </p:cNvSpPr>
          <p:nvPr>
            <p:ph type="body" sz="quarter" idx="13"/>
          </p:nvPr>
        </p:nvSpPr>
        <p:spPr>
          <a:xfrm>
            <a:off x="1905000" y="5105400"/>
            <a:ext cx="10287000" cy="990600"/>
          </a:xfrm>
        </p:spPr>
        <p:txBody>
          <a:bodyPr anchor="ctr">
            <a:noAutofit/>
          </a:bodyPr>
          <a:lstStyle/>
          <a:p>
            <a:pPr>
              <a:spcAft>
                <a:spcPts val="0"/>
              </a:spcAft>
              <a:defRPr/>
            </a:pPr>
            <a:r>
              <a:rPr lang="en-US" b="1" dirty="0">
                <a:effectLst>
                  <a:outerShdw blurRad="38100" dist="38100" dir="2700000" algn="tl">
                    <a:srgbClr val="000000">
                      <a:alpha val="43137"/>
                    </a:srgbClr>
                  </a:outerShdw>
                </a:effectLst>
              </a:rPr>
              <a:t>Updated Risk Management Forms</a:t>
            </a:r>
          </a:p>
        </p:txBody>
      </p:sp>
      <p:pic>
        <p:nvPicPr>
          <p:cNvPr id="6" name="Audio 5">
            <a:hlinkClick r:id="" action="ppaction://media"/>
            <a:extLst>
              <a:ext uri="{FF2B5EF4-FFF2-40B4-BE49-F238E27FC236}">
                <a16:creationId xmlns:a16="http://schemas.microsoft.com/office/drawing/2014/main" id="{9ACC93F1-CFED-4750-8A64-9F9F37A9B0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823"/>
    </mc:Choice>
    <mc:Fallback>
      <p:transition spd="slow" advTm="17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
            <a:extLst>
              <a:ext uri="{FF2B5EF4-FFF2-40B4-BE49-F238E27FC236}">
                <a16:creationId xmlns:a16="http://schemas.microsoft.com/office/drawing/2014/main" id="{A7B59BAB-8817-495F-AC75-1FE091757669}"/>
              </a:ext>
            </a:extLst>
          </p:cNvPr>
          <p:cNvSpPr>
            <a:spLocks noGrp="1"/>
          </p:cNvSpPr>
          <p:nvPr>
            <p:ph type="body" sz="quarter" idx="10"/>
          </p:nvPr>
        </p:nvSpPr>
        <p:spPr>
          <a:xfrm>
            <a:off x="266700" y="1066800"/>
            <a:ext cx="11620500" cy="5257800"/>
          </a:xfrm>
        </p:spPr>
        <p:txBody>
          <a:bodyPr/>
          <a:lstStyle/>
          <a:p>
            <a:pPr>
              <a:lnSpc>
                <a:spcPct val="100000"/>
              </a:lnSpc>
              <a:spcBef>
                <a:spcPct val="0"/>
              </a:spcBef>
              <a:defRPr/>
            </a:pPr>
            <a:r>
              <a:rPr lang="en-US" altLang="en-US" sz="2800" b="1" dirty="0">
                <a:solidFill>
                  <a:srgbClr val="2F5597"/>
                </a:solidFill>
              </a:rPr>
              <a:t>Updated Reporting Forms</a:t>
            </a:r>
          </a:p>
          <a:p>
            <a:pPr>
              <a:lnSpc>
                <a:spcPct val="100000"/>
              </a:lnSpc>
              <a:spcBef>
                <a:spcPct val="0"/>
              </a:spcBef>
              <a:defRPr/>
            </a:pPr>
            <a:endParaRPr lang="en-US" altLang="en-US" sz="2800" b="1" dirty="0">
              <a:solidFill>
                <a:srgbClr val="2F5597"/>
              </a:solidFill>
            </a:endParaRPr>
          </a:p>
          <a:p>
            <a:pPr>
              <a:lnSpc>
                <a:spcPct val="100000"/>
              </a:lnSpc>
              <a:spcBef>
                <a:spcPct val="0"/>
              </a:spcBef>
              <a:defRPr/>
            </a:pPr>
            <a:r>
              <a:rPr lang="en-US" altLang="en-US" sz="2400" b="1" dirty="0">
                <a:solidFill>
                  <a:schemeClr val="tx1"/>
                </a:solidFill>
                <a:cs typeface="+mn-cs"/>
              </a:rPr>
              <a:t>Confidential Quarterly Report Continued</a:t>
            </a:r>
          </a:p>
          <a:p>
            <a:pPr>
              <a:lnSpc>
                <a:spcPct val="100000"/>
              </a:lnSpc>
              <a:spcBef>
                <a:spcPct val="0"/>
              </a:spcBef>
              <a:defRPr/>
            </a:pPr>
            <a:endParaRPr lang="en-US" altLang="en-US" sz="2400" b="1" dirty="0">
              <a:solidFill>
                <a:schemeClr val="tx1"/>
              </a:solidFill>
              <a:cs typeface="+mn-cs"/>
            </a:endParaRPr>
          </a:p>
          <a:p>
            <a:pPr marL="342900" indent="-342900">
              <a:lnSpc>
                <a:spcPct val="100000"/>
              </a:lnSpc>
              <a:spcBef>
                <a:spcPct val="0"/>
              </a:spcBef>
              <a:buFont typeface="Arial" panose="020B0604020202020204" pitchFamily="34" charset="0"/>
              <a:buChar char="•"/>
              <a:defRPr/>
            </a:pPr>
            <a:r>
              <a:rPr lang="en-US" altLang="en-US" sz="2400" b="1" dirty="0">
                <a:solidFill>
                  <a:schemeClr val="tx1"/>
                </a:solidFill>
                <a:cs typeface="+mn-cs"/>
              </a:rPr>
              <a:t>Page 3:</a:t>
            </a:r>
          </a:p>
          <a:p>
            <a:pPr marL="1028700" lvl="1" indent="-342900">
              <a:lnSpc>
                <a:spcPct val="100000"/>
              </a:lnSpc>
              <a:spcBef>
                <a:spcPct val="0"/>
              </a:spcBef>
              <a:buFont typeface="Wingdings" panose="05000000000000000000" pitchFamily="2" charset="2"/>
              <a:buChar char="Ø"/>
              <a:defRPr/>
            </a:pPr>
            <a:r>
              <a:rPr lang="en-US" altLang="en-US" sz="2000" b="1" dirty="0">
                <a:cs typeface="+mn-cs"/>
              </a:rPr>
              <a:t>Section 6 </a:t>
            </a:r>
            <a:r>
              <a:rPr lang="en-US" altLang="en-US" sz="2000" b="1" dirty="0">
                <a:solidFill>
                  <a:srgbClr val="EE8640"/>
                </a:solidFill>
                <a:cs typeface="+mn-cs"/>
              </a:rPr>
              <a:t>(previously section 5)</a:t>
            </a:r>
            <a:r>
              <a:rPr lang="en-US" altLang="en-US" sz="2000" b="1" dirty="0">
                <a:cs typeface="+mn-cs"/>
              </a:rPr>
              <a:t> is now the area to enter the category type for each final SOC III and final SOC IV reported in section 3</a:t>
            </a:r>
          </a:p>
          <a:p>
            <a:pPr marL="1028700" lvl="1" indent="-342900">
              <a:lnSpc>
                <a:spcPct val="100000"/>
              </a:lnSpc>
              <a:spcBef>
                <a:spcPct val="0"/>
              </a:spcBef>
              <a:buFont typeface="Wingdings" panose="05000000000000000000" pitchFamily="2" charset="2"/>
              <a:buChar char="Ø"/>
              <a:defRPr/>
            </a:pPr>
            <a:r>
              <a:rPr lang="en-US" altLang="en-US" sz="2000" b="1" dirty="0">
                <a:cs typeface="+mn-cs"/>
              </a:rPr>
              <a:t>You will now be able to enter how many events there were for each category type along with the corresponding IRN(s) for each</a:t>
            </a:r>
          </a:p>
          <a:p>
            <a:pPr lvl="2" indent="0">
              <a:lnSpc>
                <a:spcPct val="100000"/>
              </a:lnSpc>
              <a:spcBef>
                <a:spcPct val="0"/>
              </a:spcBef>
              <a:buFont typeface="Arial" panose="020B0604020202020204" pitchFamily="34" charset="0"/>
              <a:buNone/>
              <a:defRPr/>
            </a:pPr>
            <a:r>
              <a:rPr lang="en-US" altLang="en-US" sz="1600" b="1" dirty="0">
                <a:cs typeface="+mn-cs"/>
              </a:rPr>
              <a:t>		</a:t>
            </a:r>
          </a:p>
        </p:txBody>
      </p:sp>
      <p:sp>
        <p:nvSpPr>
          <p:cNvPr id="3" name="Title 2">
            <a:extLst>
              <a:ext uri="{FF2B5EF4-FFF2-40B4-BE49-F238E27FC236}">
                <a16:creationId xmlns:a16="http://schemas.microsoft.com/office/drawing/2014/main" id="{B3AD6F72-83C5-4192-8292-E7544D888BE0}"/>
              </a:ext>
            </a:extLst>
          </p:cNvPr>
          <p:cNvSpPr>
            <a:spLocks noGrp="1"/>
          </p:cNvSpPr>
          <p:nvPr>
            <p:ph type="title"/>
          </p:nvPr>
        </p:nvSpPr>
        <p:spPr>
          <a:xfrm>
            <a:off x="1393825" y="211138"/>
            <a:ext cx="9753600" cy="547687"/>
          </a:xfrm>
        </p:spPr>
        <p:txBody>
          <a:bodyPr/>
          <a:lstStyle/>
          <a:p>
            <a:pPr eaLnBrk="1" hangingPunct="1">
              <a:defRPr/>
            </a:pPr>
            <a:r>
              <a:rPr lang="en-US" sz="3600" b="1" dirty="0">
                <a:effectLst>
                  <a:outerShdw blurRad="38100" dist="38100" dir="2700000" algn="tl">
                    <a:srgbClr val="000000">
                      <a:alpha val="43137"/>
                    </a:srgbClr>
                  </a:outerShdw>
                </a:effectLst>
              </a:rPr>
              <a:t>Updated Risk Management Forms</a:t>
            </a:r>
          </a:p>
        </p:txBody>
      </p:sp>
      <p:pic>
        <p:nvPicPr>
          <p:cNvPr id="6" name="Picture 5">
            <a:extLst>
              <a:ext uri="{FF2B5EF4-FFF2-40B4-BE49-F238E27FC236}">
                <a16:creationId xmlns:a16="http://schemas.microsoft.com/office/drawing/2014/main" id="{7E85D9E9-5BA5-4AC0-9BE0-3C0B27F2C761}"/>
              </a:ext>
            </a:extLst>
          </p:cNvPr>
          <p:cNvPicPr>
            <a:picLocks noChangeAspect="1"/>
          </p:cNvPicPr>
          <p:nvPr/>
        </p:nvPicPr>
        <p:blipFill>
          <a:blip r:embed="rId6"/>
          <a:stretch>
            <a:fillRect/>
          </a:stretch>
        </p:blipFill>
        <p:spPr>
          <a:xfrm>
            <a:off x="1589088" y="4572000"/>
            <a:ext cx="9013825" cy="811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Audio 4">
            <a:hlinkClick r:id="" action="ppaction://media"/>
            <a:extLst>
              <a:ext uri="{FF2B5EF4-FFF2-40B4-BE49-F238E27FC236}">
                <a16:creationId xmlns:a16="http://schemas.microsoft.com/office/drawing/2014/main" id="{6E84F102-C528-4E33-A03B-EEB0616F691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6169"/>
    </mc:Choice>
    <mc:Fallback>
      <p:transition spd="slow" advTm="46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722">
                                            <p:txEl>
                                              <p:pRg st="5" end="5"/>
                                            </p:txEl>
                                          </p:spTgt>
                                        </p:tgtEl>
                                        <p:attrNameLst>
                                          <p:attrName>style.visibility</p:attrName>
                                        </p:attrNameLst>
                                      </p:cBhvr>
                                      <p:to>
                                        <p:strVal val="visible"/>
                                      </p:to>
                                    </p:set>
                                    <p:animEffect transition="in" filter="fade">
                                      <p:cBhvr>
                                        <p:cTn id="11" dur="1000"/>
                                        <p:tgtEl>
                                          <p:spTgt spid="30722">
                                            <p:txEl>
                                              <p:pRg st="5" end="5"/>
                                            </p:txEl>
                                          </p:spTgt>
                                        </p:tgtEl>
                                      </p:cBhvr>
                                    </p:animEffect>
                                    <p:anim calcmode="lin" valueType="num">
                                      <p:cBhvr>
                                        <p:cTn id="12" dur="1000" fill="hold"/>
                                        <p:tgtEl>
                                          <p:spTgt spid="30722">
                                            <p:txEl>
                                              <p:pRg st="5" end="5"/>
                                            </p:txEl>
                                          </p:spTgt>
                                        </p:tgtEl>
                                        <p:attrNameLst>
                                          <p:attrName>ppt_x</p:attrName>
                                        </p:attrNameLst>
                                      </p:cBhvr>
                                      <p:tavLst>
                                        <p:tav tm="0">
                                          <p:val>
                                            <p:strVal val="#ppt_x"/>
                                          </p:val>
                                        </p:tav>
                                        <p:tav tm="100000">
                                          <p:val>
                                            <p:strVal val="#ppt_x"/>
                                          </p:val>
                                        </p:tav>
                                      </p:tavLst>
                                    </p:anim>
                                    <p:anim calcmode="lin" valueType="num">
                                      <p:cBhvr>
                                        <p:cTn id="13" dur="1000" fill="hold"/>
                                        <p:tgtEl>
                                          <p:spTgt spid="3072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0722">
                                            <p:txEl>
                                              <p:pRg st="6" end="6"/>
                                            </p:txEl>
                                          </p:spTgt>
                                        </p:tgtEl>
                                        <p:attrNameLst>
                                          <p:attrName>style.visibility</p:attrName>
                                        </p:attrNameLst>
                                      </p:cBhvr>
                                      <p:to>
                                        <p:strVal val="visible"/>
                                      </p:to>
                                    </p:set>
                                    <p:animEffect transition="in" filter="fade">
                                      <p:cBhvr>
                                        <p:cTn id="18" dur="1000"/>
                                        <p:tgtEl>
                                          <p:spTgt spid="30722">
                                            <p:txEl>
                                              <p:pRg st="6" end="6"/>
                                            </p:txEl>
                                          </p:spTgt>
                                        </p:tgtEl>
                                      </p:cBhvr>
                                    </p:animEffect>
                                    <p:anim calcmode="lin" valueType="num">
                                      <p:cBhvr>
                                        <p:cTn id="19" dur="1000" fill="hold"/>
                                        <p:tgtEl>
                                          <p:spTgt spid="30722">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3072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
            <a:extLst>
              <a:ext uri="{FF2B5EF4-FFF2-40B4-BE49-F238E27FC236}">
                <a16:creationId xmlns:a16="http://schemas.microsoft.com/office/drawing/2014/main" id="{144CC516-E752-41A7-BB67-4624755FEFA4}"/>
              </a:ext>
            </a:extLst>
          </p:cNvPr>
          <p:cNvSpPr>
            <a:spLocks noGrp="1"/>
          </p:cNvSpPr>
          <p:nvPr>
            <p:ph type="body" sz="quarter" idx="10"/>
          </p:nvPr>
        </p:nvSpPr>
        <p:spPr>
          <a:xfrm>
            <a:off x="266700" y="1066800"/>
            <a:ext cx="11620500" cy="5257800"/>
          </a:xfrm>
        </p:spPr>
        <p:txBody>
          <a:bodyPr/>
          <a:lstStyle/>
          <a:p>
            <a:pPr>
              <a:lnSpc>
                <a:spcPct val="100000"/>
              </a:lnSpc>
              <a:spcBef>
                <a:spcPct val="0"/>
              </a:spcBef>
              <a:defRPr/>
            </a:pPr>
            <a:r>
              <a:rPr lang="en-US" altLang="en-US" sz="2800" b="1" dirty="0">
                <a:solidFill>
                  <a:srgbClr val="2F5597"/>
                </a:solidFill>
              </a:rPr>
              <a:t>Updated Reporting Forms</a:t>
            </a:r>
          </a:p>
          <a:p>
            <a:pPr>
              <a:lnSpc>
                <a:spcPct val="100000"/>
              </a:lnSpc>
              <a:spcBef>
                <a:spcPct val="0"/>
              </a:spcBef>
              <a:defRPr/>
            </a:pPr>
            <a:endParaRPr lang="en-US" altLang="en-US" sz="2800" b="1" dirty="0">
              <a:solidFill>
                <a:srgbClr val="2F5597"/>
              </a:solidFill>
            </a:endParaRPr>
          </a:p>
          <a:p>
            <a:pPr>
              <a:lnSpc>
                <a:spcPct val="100000"/>
              </a:lnSpc>
              <a:spcBef>
                <a:spcPct val="0"/>
              </a:spcBef>
              <a:defRPr/>
            </a:pPr>
            <a:r>
              <a:rPr lang="en-US" altLang="en-US" sz="2400" b="1" dirty="0">
                <a:solidFill>
                  <a:schemeClr val="tx1"/>
                </a:solidFill>
                <a:cs typeface="+mn-cs"/>
              </a:rPr>
              <a:t>Confidential Quarterly Report Continued</a:t>
            </a:r>
          </a:p>
          <a:p>
            <a:pPr>
              <a:lnSpc>
                <a:spcPct val="100000"/>
              </a:lnSpc>
              <a:spcBef>
                <a:spcPct val="0"/>
              </a:spcBef>
              <a:defRPr/>
            </a:pPr>
            <a:endParaRPr lang="en-US" altLang="en-US" sz="2400" b="1" dirty="0">
              <a:solidFill>
                <a:schemeClr val="tx1"/>
              </a:solidFill>
              <a:cs typeface="+mn-cs"/>
            </a:endParaRPr>
          </a:p>
          <a:p>
            <a:pPr marL="342900" indent="-342900">
              <a:lnSpc>
                <a:spcPct val="100000"/>
              </a:lnSpc>
              <a:spcBef>
                <a:spcPct val="0"/>
              </a:spcBef>
              <a:buFont typeface="Arial" panose="020B0604020202020204" pitchFamily="34" charset="0"/>
              <a:buChar char="•"/>
              <a:defRPr/>
            </a:pPr>
            <a:r>
              <a:rPr lang="en-US" altLang="en-US" sz="2400" b="1" dirty="0">
                <a:solidFill>
                  <a:schemeClr val="tx1"/>
                </a:solidFill>
                <a:cs typeface="+mn-cs"/>
              </a:rPr>
              <a:t>Page 4:</a:t>
            </a:r>
          </a:p>
          <a:p>
            <a:pPr marL="1028700" lvl="1" indent="-342900">
              <a:lnSpc>
                <a:spcPct val="100000"/>
              </a:lnSpc>
              <a:spcBef>
                <a:spcPct val="0"/>
              </a:spcBef>
              <a:buFont typeface="Wingdings" panose="05000000000000000000" pitchFamily="2" charset="2"/>
              <a:buChar char="Ø"/>
              <a:defRPr/>
            </a:pPr>
            <a:r>
              <a:rPr lang="en-US" altLang="en-US" sz="2000" b="1" dirty="0">
                <a:cs typeface="+mn-cs"/>
              </a:rPr>
              <a:t>Section 7 </a:t>
            </a:r>
            <a:r>
              <a:rPr lang="en-US" altLang="en-US" sz="2000" b="1" dirty="0">
                <a:solidFill>
                  <a:srgbClr val="EE8640"/>
                </a:solidFill>
                <a:cs typeface="+mn-cs"/>
              </a:rPr>
              <a:t>(NEW) </a:t>
            </a:r>
            <a:r>
              <a:rPr lang="en-US" altLang="en-US" sz="2000" b="1" dirty="0">
                <a:cs typeface="+mn-cs"/>
              </a:rPr>
              <a:t>is the area to enter the corrective action taken for each final SOC III and final SOC IV reported in section 3</a:t>
            </a:r>
          </a:p>
          <a:p>
            <a:pPr marL="1028700" lvl="1" indent="-342900">
              <a:lnSpc>
                <a:spcPct val="100000"/>
              </a:lnSpc>
              <a:spcBef>
                <a:spcPct val="0"/>
              </a:spcBef>
              <a:buFont typeface="Wingdings" panose="05000000000000000000" pitchFamily="2" charset="2"/>
              <a:buChar char="Ø"/>
              <a:defRPr/>
            </a:pPr>
            <a:r>
              <a:rPr lang="en-US" altLang="en-US" sz="2000" b="1" dirty="0">
                <a:cs typeface="+mn-cs"/>
              </a:rPr>
              <a:t>You will now be able to enter how many events there were for each corrective action along with the corresponding IRN(s) for each</a:t>
            </a:r>
          </a:p>
          <a:p>
            <a:pPr marL="1028700" lvl="1" indent="-342900">
              <a:lnSpc>
                <a:spcPct val="100000"/>
              </a:lnSpc>
              <a:spcBef>
                <a:spcPct val="0"/>
              </a:spcBef>
              <a:buFont typeface="Wingdings" panose="05000000000000000000" pitchFamily="2" charset="2"/>
              <a:buChar char="Ø"/>
              <a:defRPr/>
            </a:pPr>
            <a:endParaRPr lang="en-US" altLang="en-US" sz="2000" b="1" dirty="0">
              <a:cs typeface="+mn-cs"/>
            </a:endParaRPr>
          </a:p>
          <a:p>
            <a:pPr marL="1028700" lvl="1" indent="-342900">
              <a:lnSpc>
                <a:spcPct val="100000"/>
              </a:lnSpc>
              <a:spcBef>
                <a:spcPct val="0"/>
              </a:spcBef>
              <a:buFont typeface="Wingdings" panose="05000000000000000000" pitchFamily="2" charset="2"/>
              <a:buChar char="Ø"/>
              <a:defRPr/>
            </a:pPr>
            <a:endParaRPr lang="en-US" altLang="en-US" sz="2000" b="1" dirty="0">
              <a:cs typeface="+mn-cs"/>
            </a:endParaRPr>
          </a:p>
          <a:p>
            <a:pPr marL="1028700" lvl="1" indent="-342900">
              <a:lnSpc>
                <a:spcPct val="100000"/>
              </a:lnSpc>
              <a:spcBef>
                <a:spcPct val="0"/>
              </a:spcBef>
              <a:buFont typeface="Wingdings" panose="05000000000000000000" pitchFamily="2" charset="2"/>
              <a:buChar char="Ø"/>
              <a:defRPr/>
            </a:pPr>
            <a:endParaRPr lang="en-US" altLang="en-US" sz="2000" b="1" dirty="0">
              <a:cs typeface="+mn-cs"/>
            </a:endParaRPr>
          </a:p>
          <a:p>
            <a:pPr marL="1028700" lvl="1" indent="-342900">
              <a:lnSpc>
                <a:spcPct val="100000"/>
              </a:lnSpc>
              <a:spcBef>
                <a:spcPct val="0"/>
              </a:spcBef>
              <a:buFont typeface="Wingdings" panose="05000000000000000000" pitchFamily="2" charset="2"/>
              <a:buChar char="Ø"/>
              <a:defRPr/>
            </a:pPr>
            <a:endParaRPr lang="en-US" altLang="en-US" sz="2000" b="1" dirty="0">
              <a:cs typeface="+mn-cs"/>
            </a:endParaRPr>
          </a:p>
          <a:p>
            <a:pPr marL="1028700" lvl="1" indent="-342900">
              <a:lnSpc>
                <a:spcPct val="100000"/>
              </a:lnSpc>
              <a:spcBef>
                <a:spcPct val="0"/>
              </a:spcBef>
              <a:buFont typeface="Wingdings" panose="05000000000000000000" pitchFamily="2" charset="2"/>
              <a:buChar char="Ø"/>
              <a:defRPr/>
            </a:pPr>
            <a:r>
              <a:rPr lang="en-US" altLang="en-US" sz="2000" b="1" dirty="0">
                <a:cs typeface="+mn-cs"/>
              </a:rPr>
              <a:t>This page also contains the information for how to submit the report to KDHE, a table that shows quarterly report due dates, and a section for additional notes</a:t>
            </a:r>
          </a:p>
        </p:txBody>
      </p:sp>
      <p:sp>
        <p:nvSpPr>
          <p:cNvPr id="3" name="Title 2">
            <a:extLst>
              <a:ext uri="{FF2B5EF4-FFF2-40B4-BE49-F238E27FC236}">
                <a16:creationId xmlns:a16="http://schemas.microsoft.com/office/drawing/2014/main" id="{9226CF70-48CA-4348-BE4F-A3168DF018A0}"/>
              </a:ext>
            </a:extLst>
          </p:cNvPr>
          <p:cNvSpPr>
            <a:spLocks noGrp="1"/>
          </p:cNvSpPr>
          <p:nvPr>
            <p:ph type="title"/>
          </p:nvPr>
        </p:nvSpPr>
        <p:spPr>
          <a:xfrm>
            <a:off x="1393825" y="211138"/>
            <a:ext cx="9753600" cy="547687"/>
          </a:xfrm>
        </p:spPr>
        <p:txBody>
          <a:bodyPr/>
          <a:lstStyle/>
          <a:p>
            <a:pPr eaLnBrk="1" hangingPunct="1">
              <a:defRPr/>
            </a:pPr>
            <a:r>
              <a:rPr lang="en-US" sz="3600" b="1" dirty="0">
                <a:effectLst>
                  <a:outerShdw blurRad="38100" dist="38100" dir="2700000" algn="tl">
                    <a:srgbClr val="000000">
                      <a:alpha val="43137"/>
                    </a:srgbClr>
                  </a:outerShdw>
                </a:effectLst>
              </a:rPr>
              <a:t>Updated Risk Management Forms</a:t>
            </a:r>
          </a:p>
        </p:txBody>
      </p:sp>
      <p:pic>
        <p:nvPicPr>
          <p:cNvPr id="4" name="Picture 3">
            <a:extLst>
              <a:ext uri="{FF2B5EF4-FFF2-40B4-BE49-F238E27FC236}">
                <a16:creationId xmlns:a16="http://schemas.microsoft.com/office/drawing/2014/main" id="{76F5F503-1200-4F5E-8C74-DE728A434737}"/>
              </a:ext>
            </a:extLst>
          </p:cNvPr>
          <p:cNvPicPr>
            <a:picLocks noChangeAspect="1"/>
          </p:cNvPicPr>
          <p:nvPr/>
        </p:nvPicPr>
        <p:blipFill>
          <a:blip r:embed="rId6"/>
          <a:stretch>
            <a:fillRect/>
          </a:stretch>
        </p:blipFill>
        <p:spPr>
          <a:xfrm>
            <a:off x="1814513" y="4495800"/>
            <a:ext cx="8912225" cy="796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Audio 8">
            <a:hlinkClick r:id="" action="ppaction://media"/>
            <a:extLst>
              <a:ext uri="{FF2B5EF4-FFF2-40B4-BE49-F238E27FC236}">
                <a16:creationId xmlns:a16="http://schemas.microsoft.com/office/drawing/2014/main" id="{A4C3E816-F968-4F4F-966C-7AD9655B406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2095"/>
    </mc:Choice>
    <mc:Fallback>
      <p:transition spd="slow" advTm="82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722">
                                            <p:txEl>
                                              <p:pRg st="5" end="5"/>
                                            </p:txEl>
                                          </p:spTgt>
                                        </p:tgtEl>
                                        <p:attrNameLst>
                                          <p:attrName>style.visibility</p:attrName>
                                        </p:attrNameLst>
                                      </p:cBhvr>
                                      <p:to>
                                        <p:strVal val="visible"/>
                                      </p:to>
                                    </p:set>
                                    <p:animEffect transition="in" filter="fade">
                                      <p:cBhvr>
                                        <p:cTn id="11" dur="1000"/>
                                        <p:tgtEl>
                                          <p:spTgt spid="30722">
                                            <p:txEl>
                                              <p:pRg st="5" end="5"/>
                                            </p:txEl>
                                          </p:spTgt>
                                        </p:tgtEl>
                                      </p:cBhvr>
                                    </p:animEffect>
                                    <p:anim calcmode="lin" valueType="num">
                                      <p:cBhvr>
                                        <p:cTn id="12" dur="1000" fill="hold"/>
                                        <p:tgtEl>
                                          <p:spTgt spid="30722">
                                            <p:txEl>
                                              <p:pRg st="5" end="5"/>
                                            </p:txEl>
                                          </p:spTgt>
                                        </p:tgtEl>
                                        <p:attrNameLst>
                                          <p:attrName>ppt_x</p:attrName>
                                        </p:attrNameLst>
                                      </p:cBhvr>
                                      <p:tavLst>
                                        <p:tav tm="0">
                                          <p:val>
                                            <p:strVal val="#ppt_x"/>
                                          </p:val>
                                        </p:tav>
                                        <p:tav tm="100000">
                                          <p:val>
                                            <p:strVal val="#ppt_x"/>
                                          </p:val>
                                        </p:tav>
                                      </p:tavLst>
                                    </p:anim>
                                    <p:anim calcmode="lin" valueType="num">
                                      <p:cBhvr>
                                        <p:cTn id="13" dur="1000" fill="hold"/>
                                        <p:tgtEl>
                                          <p:spTgt spid="3072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0722">
                                            <p:txEl>
                                              <p:pRg st="6" end="6"/>
                                            </p:txEl>
                                          </p:spTgt>
                                        </p:tgtEl>
                                        <p:attrNameLst>
                                          <p:attrName>style.visibility</p:attrName>
                                        </p:attrNameLst>
                                      </p:cBhvr>
                                      <p:to>
                                        <p:strVal val="visible"/>
                                      </p:to>
                                    </p:set>
                                    <p:animEffect transition="in" filter="fade">
                                      <p:cBhvr>
                                        <p:cTn id="18" dur="1000"/>
                                        <p:tgtEl>
                                          <p:spTgt spid="30722">
                                            <p:txEl>
                                              <p:pRg st="6" end="6"/>
                                            </p:txEl>
                                          </p:spTgt>
                                        </p:tgtEl>
                                      </p:cBhvr>
                                    </p:animEffect>
                                    <p:anim calcmode="lin" valueType="num">
                                      <p:cBhvr>
                                        <p:cTn id="19" dur="1000" fill="hold"/>
                                        <p:tgtEl>
                                          <p:spTgt spid="30722">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3072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0722">
                                            <p:txEl>
                                              <p:pRg st="11" end="11"/>
                                            </p:txEl>
                                          </p:spTgt>
                                        </p:tgtEl>
                                        <p:attrNameLst>
                                          <p:attrName>style.visibility</p:attrName>
                                        </p:attrNameLst>
                                      </p:cBhvr>
                                      <p:to>
                                        <p:strVal val="visible"/>
                                      </p:to>
                                    </p:set>
                                    <p:animEffect transition="in" filter="fade">
                                      <p:cBhvr>
                                        <p:cTn id="29" dur="1000"/>
                                        <p:tgtEl>
                                          <p:spTgt spid="30722">
                                            <p:txEl>
                                              <p:pRg st="11" end="11"/>
                                            </p:txEl>
                                          </p:spTgt>
                                        </p:tgtEl>
                                      </p:cBhvr>
                                    </p:animEffect>
                                    <p:anim calcmode="lin" valueType="num">
                                      <p:cBhvr>
                                        <p:cTn id="30" dur="1000" fill="hold"/>
                                        <p:tgtEl>
                                          <p:spTgt spid="30722">
                                            <p:txEl>
                                              <p:pRg st="11" end="11"/>
                                            </p:txEl>
                                          </p:spTgt>
                                        </p:tgtEl>
                                        <p:attrNameLst>
                                          <p:attrName>ppt_x</p:attrName>
                                        </p:attrNameLst>
                                      </p:cBhvr>
                                      <p:tavLst>
                                        <p:tav tm="0">
                                          <p:val>
                                            <p:strVal val="#ppt_x"/>
                                          </p:val>
                                        </p:tav>
                                        <p:tav tm="100000">
                                          <p:val>
                                            <p:strVal val="#ppt_x"/>
                                          </p:val>
                                        </p:tav>
                                      </p:tavLst>
                                    </p:anim>
                                    <p:anim calcmode="lin" valueType="num">
                                      <p:cBhvr>
                                        <p:cTn id="31" dur="1000" fill="hold"/>
                                        <p:tgtEl>
                                          <p:spTgt spid="3072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
            <a:extLst>
              <a:ext uri="{FF2B5EF4-FFF2-40B4-BE49-F238E27FC236}">
                <a16:creationId xmlns:a16="http://schemas.microsoft.com/office/drawing/2014/main" id="{24572B8B-043E-444D-858B-DDABCCD59B1D}"/>
              </a:ext>
            </a:extLst>
          </p:cNvPr>
          <p:cNvSpPr>
            <a:spLocks noGrp="1"/>
          </p:cNvSpPr>
          <p:nvPr>
            <p:ph type="body" sz="quarter" idx="10"/>
          </p:nvPr>
        </p:nvSpPr>
        <p:spPr>
          <a:xfrm>
            <a:off x="266700" y="1066800"/>
            <a:ext cx="11620500" cy="5257800"/>
          </a:xfrm>
        </p:spPr>
        <p:txBody>
          <a:bodyPr/>
          <a:lstStyle/>
          <a:p>
            <a:pPr>
              <a:lnSpc>
                <a:spcPct val="100000"/>
              </a:lnSpc>
              <a:spcBef>
                <a:spcPct val="0"/>
              </a:spcBef>
              <a:defRPr/>
            </a:pPr>
            <a:r>
              <a:rPr lang="en-US" altLang="en-US" sz="2800" b="1" dirty="0">
                <a:solidFill>
                  <a:srgbClr val="2F5597"/>
                </a:solidFill>
              </a:rPr>
              <a:t>Updated Reporting Forms</a:t>
            </a:r>
          </a:p>
          <a:p>
            <a:pPr>
              <a:lnSpc>
                <a:spcPct val="100000"/>
              </a:lnSpc>
              <a:spcBef>
                <a:spcPct val="0"/>
              </a:spcBef>
              <a:defRPr/>
            </a:pPr>
            <a:endParaRPr lang="en-US" altLang="en-US" sz="2800" b="1" dirty="0">
              <a:solidFill>
                <a:srgbClr val="2F5597"/>
              </a:solidFill>
            </a:endParaRPr>
          </a:p>
          <a:p>
            <a:pPr>
              <a:lnSpc>
                <a:spcPct val="100000"/>
              </a:lnSpc>
              <a:spcBef>
                <a:spcPct val="0"/>
              </a:spcBef>
              <a:defRPr/>
            </a:pPr>
            <a:endParaRPr lang="en-US" altLang="en-US" sz="2400" b="1" dirty="0">
              <a:solidFill>
                <a:schemeClr val="tx1"/>
              </a:solidFill>
              <a:cs typeface="+mn-cs"/>
            </a:endParaRPr>
          </a:p>
          <a:p>
            <a:pPr>
              <a:lnSpc>
                <a:spcPct val="100000"/>
              </a:lnSpc>
              <a:spcBef>
                <a:spcPct val="0"/>
              </a:spcBef>
              <a:defRPr/>
            </a:pPr>
            <a:r>
              <a:rPr lang="en-US" altLang="en-US" sz="2400" b="1" dirty="0">
                <a:solidFill>
                  <a:schemeClr val="tx1"/>
                </a:solidFill>
                <a:cs typeface="+mn-cs"/>
              </a:rPr>
              <a:t>Forms can be found at </a:t>
            </a:r>
            <a:r>
              <a:rPr lang="en-US" altLang="en-US" sz="2400" b="1" dirty="0">
                <a:solidFill>
                  <a:schemeClr val="tx1"/>
                </a:solidFill>
                <a:cs typeface="+mn-cs"/>
                <a:hlinkClick r:id="rId5"/>
              </a:rPr>
              <a:t>https://www.kdhe.ks.gov/580/Medical-Care-Facilities</a:t>
            </a:r>
            <a:endParaRPr lang="en-US" altLang="en-US" sz="2400" b="1" dirty="0">
              <a:solidFill>
                <a:schemeClr val="tx1"/>
              </a:solidFill>
              <a:cs typeface="+mn-cs"/>
            </a:endParaRPr>
          </a:p>
          <a:p>
            <a:pPr>
              <a:lnSpc>
                <a:spcPct val="100000"/>
              </a:lnSpc>
              <a:spcBef>
                <a:spcPct val="0"/>
              </a:spcBef>
              <a:defRPr/>
            </a:pPr>
            <a:endParaRPr lang="en-US" altLang="en-US" sz="2400" b="1" dirty="0">
              <a:solidFill>
                <a:schemeClr val="tx1"/>
              </a:solidFill>
              <a:cs typeface="+mn-cs"/>
            </a:endParaRPr>
          </a:p>
          <a:p>
            <a:pPr>
              <a:lnSpc>
                <a:spcPct val="100000"/>
              </a:lnSpc>
              <a:spcBef>
                <a:spcPct val="0"/>
              </a:spcBef>
              <a:defRPr/>
            </a:pPr>
            <a:endParaRPr lang="en-US" altLang="en-US" sz="2400" b="1" dirty="0">
              <a:solidFill>
                <a:schemeClr val="tx1"/>
              </a:solidFill>
              <a:cs typeface="+mn-cs"/>
            </a:endParaRPr>
          </a:p>
          <a:p>
            <a:pPr>
              <a:lnSpc>
                <a:spcPct val="100000"/>
              </a:lnSpc>
              <a:spcBef>
                <a:spcPct val="0"/>
              </a:spcBef>
              <a:defRPr/>
            </a:pPr>
            <a:r>
              <a:rPr lang="en-US" altLang="en-US" sz="2400" b="1" dirty="0">
                <a:solidFill>
                  <a:schemeClr val="tx1"/>
                </a:solidFill>
                <a:cs typeface="+mn-cs"/>
              </a:rPr>
              <a:t>Current forms must be used for all reporting</a:t>
            </a:r>
          </a:p>
          <a:p>
            <a:pPr>
              <a:lnSpc>
                <a:spcPct val="100000"/>
              </a:lnSpc>
              <a:spcBef>
                <a:spcPct val="0"/>
              </a:spcBef>
              <a:defRPr/>
            </a:pPr>
            <a:endParaRPr lang="en-US" altLang="en-US" sz="2400" b="1" dirty="0">
              <a:solidFill>
                <a:schemeClr val="tx1"/>
              </a:solidFill>
              <a:cs typeface="+mn-cs"/>
            </a:endParaRPr>
          </a:p>
          <a:p>
            <a:pPr>
              <a:lnSpc>
                <a:spcPct val="100000"/>
              </a:lnSpc>
              <a:spcBef>
                <a:spcPct val="0"/>
              </a:spcBef>
              <a:defRPr/>
            </a:pPr>
            <a:endParaRPr lang="en-US" altLang="en-US" sz="2400" b="1" dirty="0">
              <a:solidFill>
                <a:schemeClr val="tx1"/>
              </a:solidFill>
              <a:cs typeface="+mn-cs"/>
            </a:endParaRPr>
          </a:p>
          <a:p>
            <a:pPr>
              <a:lnSpc>
                <a:spcPct val="100000"/>
              </a:lnSpc>
              <a:spcBef>
                <a:spcPct val="0"/>
              </a:spcBef>
              <a:defRPr/>
            </a:pPr>
            <a:endParaRPr lang="en-US" altLang="en-US" sz="2000" b="1" dirty="0">
              <a:solidFill>
                <a:srgbClr val="2F5597"/>
              </a:solidFill>
            </a:endParaRPr>
          </a:p>
        </p:txBody>
      </p:sp>
      <p:sp>
        <p:nvSpPr>
          <p:cNvPr id="3" name="Title 2">
            <a:extLst>
              <a:ext uri="{FF2B5EF4-FFF2-40B4-BE49-F238E27FC236}">
                <a16:creationId xmlns:a16="http://schemas.microsoft.com/office/drawing/2014/main" id="{5C821EE1-C3CD-4B50-ACD0-B19D3DC76B72}"/>
              </a:ext>
            </a:extLst>
          </p:cNvPr>
          <p:cNvSpPr>
            <a:spLocks noGrp="1"/>
          </p:cNvSpPr>
          <p:nvPr>
            <p:ph type="title"/>
          </p:nvPr>
        </p:nvSpPr>
        <p:spPr>
          <a:xfrm>
            <a:off x="1393825" y="211138"/>
            <a:ext cx="9753600" cy="547687"/>
          </a:xfrm>
        </p:spPr>
        <p:txBody>
          <a:bodyPr/>
          <a:lstStyle/>
          <a:p>
            <a:pPr eaLnBrk="1" hangingPunct="1">
              <a:defRPr/>
            </a:pPr>
            <a:r>
              <a:rPr lang="en-US" sz="3600" b="1" dirty="0">
                <a:effectLst>
                  <a:outerShdw blurRad="38100" dist="38100" dir="2700000" algn="tl">
                    <a:srgbClr val="000000">
                      <a:alpha val="43137"/>
                    </a:srgbClr>
                  </a:outerShdw>
                </a:effectLst>
              </a:rPr>
              <a:t>Updated Risk Management Forms</a:t>
            </a:r>
          </a:p>
        </p:txBody>
      </p:sp>
      <p:pic>
        <p:nvPicPr>
          <p:cNvPr id="2" name="Audio 1">
            <a:hlinkClick r:id="" action="ppaction://media"/>
            <a:extLst>
              <a:ext uri="{FF2B5EF4-FFF2-40B4-BE49-F238E27FC236}">
                <a16:creationId xmlns:a16="http://schemas.microsoft.com/office/drawing/2014/main" id="{AB615D00-F55A-4D89-8589-F8F5371B5B6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7074"/>
    </mc:Choice>
    <mc:Fallback>
      <p:transition spd="slow" advTm="17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722">
                                            <p:txEl>
                                              <p:pRg st="3" end="3"/>
                                            </p:txEl>
                                          </p:spTgt>
                                        </p:tgtEl>
                                        <p:attrNameLst>
                                          <p:attrName>style.visibility</p:attrName>
                                        </p:attrNameLst>
                                      </p:cBhvr>
                                      <p:to>
                                        <p:strVal val="visible"/>
                                      </p:to>
                                    </p:set>
                                    <p:anim calcmode="lin" valueType="num">
                                      <p:cBhvr additive="base">
                                        <p:cTn id="11" dur="500" fill="hold"/>
                                        <p:tgtEl>
                                          <p:spTgt spid="3072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2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22">
                                            <p:txEl>
                                              <p:pRg st="6" end="6"/>
                                            </p:txEl>
                                          </p:spTgt>
                                        </p:tgtEl>
                                        <p:attrNameLst>
                                          <p:attrName>style.visibility</p:attrName>
                                        </p:attrNameLst>
                                      </p:cBhvr>
                                      <p:to>
                                        <p:strVal val="visible"/>
                                      </p:to>
                                    </p:set>
                                    <p:anim calcmode="lin" valueType="num">
                                      <p:cBhvr additive="base">
                                        <p:cTn id="17" dur="500" fill="hold"/>
                                        <p:tgtEl>
                                          <p:spTgt spid="30722">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72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
            <a:extLst>
              <a:ext uri="{FF2B5EF4-FFF2-40B4-BE49-F238E27FC236}">
                <a16:creationId xmlns:a16="http://schemas.microsoft.com/office/drawing/2014/main" id="{24572B8B-043E-444D-858B-DDABCCD59B1D}"/>
              </a:ext>
            </a:extLst>
          </p:cNvPr>
          <p:cNvSpPr>
            <a:spLocks noGrp="1"/>
          </p:cNvSpPr>
          <p:nvPr>
            <p:ph type="body" sz="quarter" idx="10"/>
          </p:nvPr>
        </p:nvSpPr>
        <p:spPr>
          <a:xfrm>
            <a:off x="266700" y="1066800"/>
            <a:ext cx="11620500" cy="5257800"/>
          </a:xfrm>
        </p:spPr>
        <p:txBody>
          <a:bodyPr/>
          <a:lstStyle/>
          <a:p>
            <a:pPr>
              <a:lnSpc>
                <a:spcPct val="100000"/>
              </a:lnSpc>
              <a:spcBef>
                <a:spcPct val="0"/>
              </a:spcBef>
              <a:defRPr/>
            </a:pPr>
            <a:r>
              <a:rPr lang="en-US" altLang="en-US" sz="2800" b="1" dirty="0">
                <a:solidFill>
                  <a:srgbClr val="2F5597"/>
                </a:solidFill>
              </a:rPr>
              <a:t>Risk Manager Change Notification Form</a:t>
            </a:r>
          </a:p>
          <a:p>
            <a:pPr>
              <a:lnSpc>
                <a:spcPct val="100000"/>
              </a:lnSpc>
              <a:spcBef>
                <a:spcPct val="0"/>
              </a:spcBef>
              <a:defRPr/>
            </a:pPr>
            <a:endParaRPr lang="en-US" altLang="en-US" sz="2800" b="1" dirty="0">
              <a:solidFill>
                <a:srgbClr val="2F5597"/>
              </a:solidFill>
            </a:endParaRPr>
          </a:p>
          <a:p>
            <a:pPr>
              <a:lnSpc>
                <a:spcPct val="100000"/>
              </a:lnSpc>
              <a:spcBef>
                <a:spcPct val="0"/>
              </a:spcBef>
              <a:defRPr/>
            </a:pPr>
            <a:r>
              <a:rPr lang="en-US" altLang="en-US" sz="2400" b="1" dirty="0">
                <a:solidFill>
                  <a:schemeClr val="tx1"/>
                </a:solidFill>
                <a:cs typeface="+mn-cs"/>
              </a:rPr>
              <a:t>There is now an official form for notifying</a:t>
            </a:r>
          </a:p>
          <a:p>
            <a:pPr>
              <a:lnSpc>
                <a:spcPct val="100000"/>
              </a:lnSpc>
              <a:spcBef>
                <a:spcPct val="0"/>
              </a:spcBef>
              <a:defRPr/>
            </a:pPr>
            <a:r>
              <a:rPr lang="en-US" altLang="en-US" sz="2400" b="1" dirty="0">
                <a:solidFill>
                  <a:schemeClr val="tx1"/>
                </a:solidFill>
                <a:cs typeface="+mn-cs"/>
              </a:rPr>
              <a:t>KDHE of a change in Risk Manager!</a:t>
            </a:r>
          </a:p>
          <a:p>
            <a:pPr>
              <a:lnSpc>
                <a:spcPct val="100000"/>
              </a:lnSpc>
              <a:spcBef>
                <a:spcPct val="0"/>
              </a:spcBef>
              <a:defRPr/>
            </a:pPr>
            <a:endParaRPr lang="en-US" altLang="en-US" sz="2400" b="1" dirty="0">
              <a:solidFill>
                <a:schemeClr val="tx1"/>
              </a:solidFill>
              <a:cs typeface="+mn-cs"/>
            </a:endParaRPr>
          </a:p>
          <a:p>
            <a:pPr>
              <a:lnSpc>
                <a:spcPct val="100000"/>
              </a:lnSpc>
              <a:spcBef>
                <a:spcPct val="0"/>
              </a:spcBef>
              <a:defRPr/>
            </a:pPr>
            <a:endParaRPr lang="en-US" altLang="en-US" sz="2000" b="1" dirty="0">
              <a:solidFill>
                <a:srgbClr val="2F5597"/>
              </a:solidFill>
            </a:endParaRPr>
          </a:p>
        </p:txBody>
      </p:sp>
      <p:sp>
        <p:nvSpPr>
          <p:cNvPr id="3" name="Title 2">
            <a:extLst>
              <a:ext uri="{FF2B5EF4-FFF2-40B4-BE49-F238E27FC236}">
                <a16:creationId xmlns:a16="http://schemas.microsoft.com/office/drawing/2014/main" id="{5C821EE1-C3CD-4B50-ACD0-B19D3DC76B72}"/>
              </a:ext>
            </a:extLst>
          </p:cNvPr>
          <p:cNvSpPr>
            <a:spLocks noGrp="1"/>
          </p:cNvSpPr>
          <p:nvPr>
            <p:ph type="title"/>
          </p:nvPr>
        </p:nvSpPr>
        <p:spPr>
          <a:xfrm>
            <a:off x="1393825" y="211138"/>
            <a:ext cx="9753600" cy="547687"/>
          </a:xfrm>
        </p:spPr>
        <p:txBody>
          <a:bodyPr/>
          <a:lstStyle/>
          <a:p>
            <a:pPr eaLnBrk="1" hangingPunct="1">
              <a:defRPr/>
            </a:pPr>
            <a:r>
              <a:rPr lang="en-US" sz="3600" b="1" dirty="0">
                <a:effectLst>
                  <a:outerShdw blurRad="38100" dist="38100" dir="2700000" algn="tl">
                    <a:srgbClr val="000000">
                      <a:alpha val="43137"/>
                    </a:srgbClr>
                  </a:outerShdw>
                </a:effectLst>
              </a:rPr>
              <a:t>NEW Risk Management Form</a:t>
            </a:r>
          </a:p>
        </p:txBody>
      </p:sp>
      <p:pic>
        <p:nvPicPr>
          <p:cNvPr id="4" name="Picture 3" descr="Graphical user interface, text, application&#10;&#10;Description automatically generated">
            <a:extLst>
              <a:ext uri="{FF2B5EF4-FFF2-40B4-BE49-F238E27FC236}">
                <a16:creationId xmlns:a16="http://schemas.microsoft.com/office/drawing/2014/main" id="{85595101-FEC4-4C5F-991B-FBA92AAD69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114" y="1147616"/>
            <a:ext cx="4001268" cy="51425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Audio 5">
            <a:hlinkClick r:id="" action="ppaction://media"/>
            <a:extLst>
              <a:ext uri="{FF2B5EF4-FFF2-40B4-BE49-F238E27FC236}">
                <a16:creationId xmlns:a16="http://schemas.microsoft.com/office/drawing/2014/main" id="{347AFAE3-8FDB-4D51-8211-932F82E52B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87902130"/>
      </p:ext>
    </p:extLst>
  </p:cSld>
  <p:clrMapOvr>
    <a:masterClrMapping/>
  </p:clrMapOvr>
  <mc:AlternateContent xmlns:mc="http://schemas.openxmlformats.org/markup-compatibility/2006">
    <mc:Choice xmlns:p14="http://schemas.microsoft.com/office/powerpoint/2010/main" Requires="p14">
      <p:transition spd="slow" p14:dur="2000" advTm="40888"/>
    </mc:Choice>
    <mc:Fallback>
      <p:transition spd="slow" advTm="40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Placeholder 1">
            <a:extLst>
              <a:ext uri="{FF2B5EF4-FFF2-40B4-BE49-F238E27FC236}">
                <a16:creationId xmlns:a16="http://schemas.microsoft.com/office/drawing/2014/main" id="{03A99E86-48D6-4235-818F-CEE9E94234F6}"/>
              </a:ext>
            </a:extLst>
          </p:cNvPr>
          <p:cNvSpPr>
            <a:spLocks noGrp="1"/>
          </p:cNvSpPr>
          <p:nvPr>
            <p:ph type="body" sz="quarter" idx="10"/>
          </p:nvPr>
        </p:nvSpPr>
        <p:spPr>
          <a:xfrm>
            <a:off x="-152400" y="1258888"/>
            <a:ext cx="12192000" cy="1143000"/>
          </a:xfrm>
        </p:spPr>
        <p:txBody>
          <a:bodyPr/>
          <a:lstStyle/>
          <a:p>
            <a:pPr>
              <a:spcBef>
                <a:spcPct val="0"/>
              </a:spcBef>
            </a:pPr>
            <a:r>
              <a:rPr lang="en-US" altLang="en-US" sz="3600" b="1" dirty="0">
                <a:solidFill>
                  <a:srgbClr val="2F5597"/>
                </a:solidFill>
              </a:rPr>
              <a:t>Questions?</a:t>
            </a:r>
          </a:p>
          <a:p>
            <a:pPr>
              <a:spcBef>
                <a:spcPct val="0"/>
              </a:spcBef>
            </a:pPr>
            <a:r>
              <a:rPr lang="en-US" altLang="en-US" sz="2000" b="1" dirty="0">
                <a:solidFill>
                  <a:srgbClr val="2F5597"/>
                </a:solidFill>
              </a:rPr>
              <a:t>Please contact Kelly Rivera, Risk Management Program Coordinator kdhe.riskmanagement@ks.gov</a:t>
            </a:r>
          </a:p>
        </p:txBody>
      </p:sp>
      <p:sp>
        <p:nvSpPr>
          <p:cNvPr id="4" name="Title 1">
            <a:extLst>
              <a:ext uri="{FF2B5EF4-FFF2-40B4-BE49-F238E27FC236}">
                <a16:creationId xmlns:a16="http://schemas.microsoft.com/office/drawing/2014/main" id="{738FBFCC-C517-4271-9DEC-B71837001D1D}"/>
              </a:ext>
            </a:extLst>
          </p:cNvPr>
          <p:cNvSpPr txBox="1">
            <a:spLocks/>
          </p:cNvSpPr>
          <p:nvPr/>
        </p:nvSpPr>
        <p:spPr>
          <a:xfrm>
            <a:off x="1409700" y="17463"/>
            <a:ext cx="9144000" cy="954087"/>
          </a:xfrm>
          <a:prstGeom prst="rect">
            <a:avLst/>
          </a:prstGeom>
        </p:spPr>
        <p:txBody>
          <a:bodyPr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Updated Risk Management Forms</a:t>
            </a:r>
          </a:p>
        </p:txBody>
      </p:sp>
      <p:pic>
        <p:nvPicPr>
          <p:cNvPr id="5" name="Picture 4">
            <a:extLst>
              <a:ext uri="{FF2B5EF4-FFF2-40B4-BE49-F238E27FC236}">
                <a16:creationId xmlns:a16="http://schemas.microsoft.com/office/drawing/2014/main" id="{8C770AAB-CDEF-405D-8B08-8F8BF089B2EE}"/>
              </a:ext>
            </a:extLst>
          </p:cNvPr>
          <p:cNvPicPr>
            <a:picLocks noChangeAspect="1" noChangeArrowheads="1"/>
          </p:cNvPicPr>
          <p:nvPr/>
        </p:nvPicPr>
        <p:blipFill>
          <a:blip r:embed="rId4"/>
          <a:srcRect/>
          <a:stretch>
            <a:fillRect/>
          </a:stretch>
        </p:blipFill>
        <p:spPr bwMode="auto">
          <a:xfrm>
            <a:off x="3108325" y="2689226"/>
            <a:ext cx="5746750" cy="3587750"/>
          </a:xfrm>
          <a:prstGeom prst="rect">
            <a:avLst/>
          </a:prstGeom>
          <a:ln>
            <a:noFill/>
          </a:ln>
          <a:effectLst>
            <a:outerShdw blurRad="292100" dist="139700" dir="2700000" algn="tl" rotWithShape="0">
              <a:srgbClr val="333333">
                <a:alpha val="65000"/>
              </a:srgbClr>
            </a:outerShdw>
          </a:effectLst>
        </p:spPr>
      </p:pic>
      <p:pic>
        <p:nvPicPr>
          <p:cNvPr id="2" name="Audio 1">
            <a:hlinkClick r:id="" action="ppaction://media"/>
            <a:extLst>
              <a:ext uri="{FF2B5EF4-FFF2-40B4-BE49-F238E27FC236}">
                <a16:creationId xmlns:a16="http://schemas.microsoft.com/office/drawing/2014/main" id="{063B69C1-128A-4F41-8D23-56D7953A3D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887"/>
    </mc:Choice>
    <mc:Fallback>
      <p:transition spd="slow" advTm="17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
            <a:extLst>
              <a:ext uri="{FF2B5EF4-FFF2-40B4-BE49-F238E27FC236}">
                <a16:creationId xmlns:a16="http://schemas.microsoft.com/office/drawing/2014/main" id="{5BF44860-F37A-462A-B4A8-EE0982E656AA}"/>
              </a:ext>
            </a:extLst>
          </p:cNvPr>
          <p:cNvSpPr>
            <a:spLocks noGrp="1"/>
          </p:cNvSpPr>
          <p:nvPr>
            <p:ph type="body" sz="quarter" idx="10"/>
          </p:nvPr>
        </p:nvSpPr>
        <p:spPr>
          <a:xfrm>
            <a:off x="266700" y="1066800"/>
            <a:ext cx="11620500" cy="5257800"/>
          </a:xfrm>
        </p:spPr>
        <p:txBody>
          <a:bodyPr/>
          <a:lstStyle/>
          <a:p>
            <a:pPr>
              <a:lnSpc>
                <a:spcPct val="100000"/>
              </a:lnSpc>
              <a:spcBef>
                <a:spcPct val="0"/>
              </a:spcBef>
              <a:defRPr/>
            </a:pPr>
            <a:r>
              <a:rPr lang="en-US" altLang="en-US" sz="2800" b="1" dirty="0">
                <a:solidFill>
                  <a:srgbClr val="2F5597"/>
                </a:solidFill>
              </a:rPr>
              <a:t>Updated Reporting Forms</a:t>
            </a:r>
          </a:p>
          <a:p>
            <a:pPr>
              <a:lnSpc>
                <a:spcPct val="100000"/>
              </a:lnSpc>
              <a:spcBef>
                <a:spcPct val="0"/>
              </a:spcBef>
              <a:defRPr/>
            </a:pPr>
            <a:endParaRPr lang="en-US" altLang="en-US" sz="2800" b="1" dirty="0">
              <a:solidFill>
                <a:srgbClr val="2F5597"/>
              </a:solidFill>
            </a:endParaRPr>
          </a:p>
          <a:p>
            <a:pPr>
              <a:lnSpc>
                <a:spcPct val="100000"/>
              </a:lnSpc>
              <a:spcBef>
                <a:spcPct val="0"/>
              </a:spcBef>
              <a:defRPr/>
            </a:pPr>
            <a:r>
              <a:rPr lang="en-US" altLang="en-US" sz="2400" b="1" dirty="0">
                <a:solidFill>
                  <a:schemeClr val="tx1"/>
                </a:solidFill>
                <a:cs typeface="+mn-cs"/>
              </a:rPr>
              <a:t>All forms are being updated to include the new bureau name</a:t>
            </a:r>
          </a:p>
          <a:p>
            <a:pPr>
              <a:lnSpc>
                <a:spcPct val="100000"/>
              </a:lnSpc>
              <a:spcBef>
                <a:spcPct val="0"/>
              </a:spcBef>
              <a:defRPr/>
            </a:pPr>
            <a:endParaRPr lang="en-US" altLang="en-US" sz="2400" b="1" dirty="0">
              <a:solidFill>
                <a:schemeClr val="tx1"/>
              </a:solidFill>
              <a:cs typeface="+mn-cs"/>
            </a:endParaRPr>
          </a:p>
          <a:p>
            <a:pPr>
              <a:lnSpc>
                <a:spcPct val="100000"/>
              </a:lnSpc>
              <a:spcBef>
                <a:spcPct val="0"/>
              </a:spcBef>
              <a:defRPr/>
            </a:pPr>
            <a:r>
              <a:rPr lang="en-US" altLang="en-US" sz="2000" b="1" dirty="0">
                <a:solidFill>
                  <a:schemeClr val="tx1"/>
                </a:solidFill>
                <a:cs typeface="+mn-cs"/>
              </a:rPr>
              <a:t>Risk Management forms that are being updated:</a:t>
            </a:r>
          </a:p>
          <a:p>
            <a:pPr>
              <a:lnSpc>
                <a:spcPct val="100000"/>
              </a:lnSpc>
              <a:spcBef>
                <a:spcPct val="0"/>
              </a:spcBef>
              <a:defRPr/>
            </a:pPr>
            <a:endParaRPr lang="en-US" altLang="en-US" sz="2400" b="1" dirty="0">
              <a:solidFill>
                <a:schemeClr val="tx1"/>
              </a:solidFill>
              <a:cs typeface="+mn-cs"/>
            </a:endParaRPr>
          </a:p>
          <a:p>
            <a:pPr marL="1143000" lvl="1" indent="-457200">
              <a:lnSpc>
                <a:spcPct val="100000"/>
              </a:lnSpc>
              <a:spcBef>
                <a:spcPct val="0"/>
              </a:spcBef>
              <a:buFont typeface="+mj-lt"/>
              <a:buAutoNum type="arabicPeriod"/>
              <a:defRPr/>
            </a:pPr>
            <a:r>
              <a:rPr lang="en-US" altLang="en-US" sz="1800" b="1" dirty="0">
                <a:cs typeface="+mn-cs"/>
              </a:rPr>
              <a:t>KDHE Risk Management Plan Checklist</a:t>
            </a:r>
          </a:p>
          <a:p>
            <a:pPr marL="1143000" lvl="1" indent="-457200">
              <a:lnSpc>
                <a:spcPct val="100000"/>
              </a:lnSpc>
              <a:spcBef>
                <a:spcPct val="0"/>
              </a:spcBef>
              <a:buFont typeface="+mj-lt"/>
              <a:buAutoNum type="arabicPeriod"/>
              <a:defRPr/>
            </a:pPr>
            <a:endParaRPr lang="en-US" altLang="en-US" sz="1800" b="1" dirty="0">
              <a:cs typeface="+mn-cs"/>
            </a:endParaRPr>
          </a:p>
          <a:p>
            <a:pPr marL="1143000" lvl="1" indent="-457200">
              <a:lnSpc>
                <a:spcPct val="100000"/>
              </a:lnSpc>
              <a:spcBef>
                <a:spcPct val="0"/>
              </a:spcBef>
              <a:buFont typeface="+mj-lt"/>
              <a:buAutoNum type="arabicPeriod"/>
              <a:defRPr/>
            </a:pPr>
            <a:r>
              <a:rPr lang="en-US" altLang="en-US" sz="1800" b="1" dirty="0">
                <a:cs typeface="+mn-cs"/>
              </a:rPr>
              <a:t>Facility or Individual Report of Adverse Finding</a:t>
            </a:r>
          </a:p>
          <a:p>
            <a:pPr marL="1143000" lvl="1" indent="-457200">
              <a:lnSpc>
                <a:spcPct val="100000"/>
              </a:lnSpc>
              <a:spcBef>
                <a:spcPct val="0"/>
              </a:spcBef>
              <a:buFont typeface="+mj-lt"/>
              <a:buAutoNum type="arabicPeriod"/>
              <a:defRPr/>
            </a:pPr>
            <a:endParaRPr lang="en-US" altLang="en-US" sz="1800" b="1" dirty="0">
              <a:cs typeface="+mn-cs"/>
            </a:endParaRPr>
          </a:p>
          <a:p>
            <a:pPr marL="1143000" lvl="1" indent="-457200">
              <a:lnSpc>
                <a:spcPct val="100000"/>
              </a:lnSpc>
              <a:spcBef>
                <a:spcPct val="0"/>
              </a:spcBef>
              <a:buFont typeface="+mj-lt"/>
              <a:buAutoNum type="arabicPeriod"/>
              <a:defRPr/>
            </a:pPr>
            <a:r>
              <a:rPr lang="en-US" altLang="en-US" sz="1800" b="1" dirty="0">
                <a:cs typeface="+mn-cs"/>
              </a:rPr>
              <a:t>Confidential Quarterly Report</a:t>
            </a:r>
          </a:p>
          <a:p>
            <a:pPr>
              <a:lnSpc>
                <a:spcPct val="100000"/>
              </a:lnSpc>
              <a:spcBef>
                <a:spcPct val="0"/>
              </a:spcBef>
              <a:defRPr/>
            </a:pPr>
            <a:endParaRPr lang="en-US" altLang="en-US" sz="2800" b="1" dirty="0">
              <a:solidFill>
                <a:srgbClr val="2F5597"/>
              </a:solidFill>
            </a:endParaRPr>
          </a:p>
          <a:p>
            <a:pPr>
              <a:lnSpc>
                <a:spcPct val="100000"/>
              </a:lnSpc>
              <a:spcBef>
                <a:spcPct val="0"/>
              </a:spcBef>
              <a:defRPr/>
            </a:pPr>
            <a:r>
              <a:rPr lang="en-US" altLang="en-US" sz="2400" b="1" dirty="0">
                <a:solidFill>
                  <a:schemeClr val="tx1"/>
                </a:solidFill>
                <a:cs typeface="+mn-cs"/>
              </a:rPr>
              <a:t>Other changes to these forms will be noted in the following slides</a:t>
            </a:r>
          </a:p>
        </p:txBody>
      </p:sp>
      <p:sp>
        <p:nvSpPr>
          <p:cNvPr id="3" name="Title 2">
            <a:extLst>
              <a:ext uri="{FF2B5EF4-FFF2-40B4-BE49-F238E27FC236}">
                <a16:creationId xmlns:a16="http://schemas.microsoft.com/office/drawing/2014/main" id="{F1C15E2E-62EF-449E-96F6-2534B7BFE150}"/>
              </a:ext>
            </a:extLst>
          </p:cNvPr>
          <p:cNvSpPr>
            <a:spLocks noGrp="1"/>
          </p:cNvSpPr>
          <p:nvPr>
            <p:ph type="title"/>
          </p:nvPr>
        </p:nvSpPr>
        <p:spPr>
          <a:xfrm>
            <a:off x="1393825" y="211138"/>
            <a:ext cx="9753600" cy="547687"/>
          </a:xfrm>
        </p:spPr>
        <p:txBody>
          <a:bodyPr/>
          <a:lstStyle/>
          <a:p>
            <a:pPr eaLnBrk="1" hangingPunct="1">
              <a:defRPr/>
            </a:pPr>
            <a:r>
              <a:rPr lang="en-US" sz="3600" b="1" dirty="0">
                <a:effectLst>
                  <a:outerShdw blurRad="38100" dist="38100" dir="2700000" algn="tl">
                    <a:srgbClr val="000000">
                      <a:alpha val="43137"/>
                    </a:srgbClr>
                  </a:outerShdw>
                </a:effectLst>
              </a:rPr>
              <a:t>Updated Risk Management Forms</a:t>
            </a:r>
          </a:p>
        </p:txBody>
      </p:sp>
      <p:pic>
        <p:nvPicPr>
          <p:cNvPr id="5" name="Audio 4">
            <a:hlinkClick r:id="" action="ppaction://media"/>
            <a:extLst>
              <a:ext uri="{FF2B5EF4-FFF2-40B4-BE49-F238E27FC236}">
                <a16:creationId xmlns:a16="http://schemas.microsoft.com/office/drawing/2014/main" id="{AE28AE20-461F-4BEF-8EF3-327176B54D2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0264"/>
    </mc:Choice>
    <mc:Fallback>
      <p:transition spd="slow" advTm="30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722">
                                            <p:txEl>
                                              <p:pRg st="4" end="4"/>
                                            </p:txEl>
                                          </p:spTgt>
                                        </p:tgtEl>
                                        <p:attrNameLst>
                                          <p:attrName>style.visibility</p:attrName>
                                        </p:attrNameLst>
                                      </p:cBhvr>
                                      <p:to>
                                        <p:strVal val="visible"/>
                                      </p:to>
                                    </p:set>
                                    <p:anim calcmode="lin" valueType="num">
                                      <p:cBhvr additive="base">
                                        <p:cTn id="11" dur="500" fill="hold"/>
                                        <p:tgtEl>
                                          <p:spTgt spid="3072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22">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722">
                                            <p:txEl>
                                              <p:pRg st="6" end="6"/>
                                            </p:txEl>
                                          </p:spTgt>
                                        </p:tgtEl>
                                        <p:attrNameLst>
                                          <p:attrName>style.visibility</p:attrName>
                                        </p:attrNameLst>
                                      </p:cBhvr>
                                      <p:to>
                                        <p:strVal val="visible"/>
                                      </p:to>
                                    </p:set>
                                    <p:anim calcmode="lin" valueType="num">
                                      <p:cBhvr additive="base">
                                        <p:cTn id="15" dur="500" fill="hold"/>
                                        <p:tgtEl>
                                          <p:spTgt spid="30722">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722">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722">
                                            <p:txEl>
                                              <p:pRg st="8" end="8"/>
                                            </p:txEl>
                                          </p:spTgt>
                                        </p:tgtEl>
                                        <p:attrNameLst>
                                          <p:attrName>style.visibility</p:attrName>
                                        </p:attrNameLst>
                                      </p:cBhvr>
                                      <p:to>
                                        <p:strVal val="visible"/>
                                      </p:to>
                                    </p:set>
                                    <p:anim calcmode="lin" valueType="num">
                                      <p:cBhvr additive="base">
                                        <p:cTn id="19" dur="500" fill="hold"/>
                                        <p:tgtEl>
                                          <p:spTgt spid="30722">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2">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722">
                                            <p:txEl>
                                              <p:pRg st="10" end="10"/>
                                            </p:txEl>
                                          </p:spTgt>
                                        </p:tgtEl>
                                        <p:attrNameLst>
                                          <p:attrName>style.visibility</p:attrName>
                                        </p:attrNameLst>
                                      </p:cBhvr>
                                      <p:to>
                                        <p:strVal val="visible"/>
                                      </p:to>
                                    </p:set>
                                    <p:anim calcmode="lin" valueType="num">
                                      <p:cBhvr additive="base">
                                        <p:cTn id="23" dur="500" fill="hold"/>
                                        <p:tgtEl>
                                          <p:spTgt spid="30722">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72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0722">
                                            <p:txEl>
                                              <p:pRg st="12" end="12"/>
                                            </p:txEl>
                                          </p:spTgt>
                                        </p:tgtEl>
                                        <p:attrNameLst>
                                          <p:attrName>style.visibility</p:attrName>
                                        </p:attrNameLst>
                                      </p:cBhvr>
                                      <p:to>
                                        <p:strVal val="visible"/>
                                      </p:to>
                                    </p:set>
                                    <p:anim calcmode="lin" valueType="num">
                                      <p:cBhvr additive="base">
                                        <p:cTn id="29" dur="500" fill="hold"/>
                                        <p:tgtEl>
                                          <p:spTgt spid="30722">
                                            <p:txEl>
                                              <p:pRg st="12" end="1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2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
            <a:extLst>
              <a:ext uri="{FF2B5EF4-FFF2-40B4-BE49-F238E27FC236}">
                <a16:creationId xmlns:a16="http://schemas.microsoft.com/office/drawing/2014/main" id="{4AB55777-F7C2-403E-BE91-D3331497FD67}"/>
              </a:ext>
            </a:extLst>
          </p:cNvPr>
          <p:cNvSpPr>
            <a:spLocks noGrp="1"/>
          </p:cNvSpPr>
          <p:nvPr>
            <p:ph type="body" sz="quarter" idx="10"/>
          </p:nvPr>
        </p:nvSpPr>
        <p:spPr>
          <a:xfrm>
            <a:off x="266700" y="1066800"/>
            <a:ext cx="11620500" cy="5257800"/>
          </a:xfrm>
        </p:spPr>
        <p:txBody>
          <a:bodyPr/>
          <a:lstStyle/>
          <a:p>
            <a:pPr>
              <a:lnSpc>
                <a:spcPct val="100000"/>
              </a:lnSpc>
              <a:spcBef>
                <a:spcPct val="0"/>
              </a:spcBef>
              <a:defRPr/>
            </a:pPr>
            <a:r>
              <a:rPr lang="en-US" altLang="en-US" sz="2800" b="1" dirty="0">
                <a:solidFill>
                  <a:srgbClr val="2F5597"/>
                </a:solidFill>
              </a:rPr>
              <a:t>Updated Reporting Forms</a:t>
            </a:r>
          </a:p>
          <a:p>
            <a:pPr>
              <a:lnSpc>
                <a:spcPct val="100000"/>
              </a:lnSpc>
              <a:spcBef>
                <a:spcPct val="0"/>
              </a:spcBef>
              <a:defRPr/>
            </a:pPr>
            <a:endParaRPr lang="en-US" altLang="en-US" sz="2800" b="1" dirty="0">
              <a:solidFill>
                <a:srgbClr val="2F5597"/>
              </a:solidFill>
            </a:endParaRPr>
          </a:p>
          <a:p>
            <a:pPr>
              <a:lnSpc>
                <a:spcPct val="100000"/>
              </a:lnSpc>
              <a:spcBef>
                <a:spcPct val="0"/>
              </a:spcBef>
              <a:defRPr/>
            </a:pPr>
            <a:r>
              <a:rPr lang="en-US" altLang="en-US" sz="2400" b="1" dirty="0">
                <a:solidFill>
                  <a:schemeClr val="tx1"/>
                </a:solidFill>
                <a:cs typeface="+mn-cs"/>
              </a:rPr>
              <a:t>KDHE Risk Management Plan Checklist</a:t>
            </a:r>
          </a:p>
          <a:p>
            <a:pPr>
              <a:lnSpc>
                <a:spcPct val="100000"/>
              </a:lnSpc>
              <a:spcBef>
                <a:spcPct val="0"/>
              </a:spcBef>
              <a:defRPr/>
            </a:pPr>
            <a:endParaRPr lang="en-US" altLang="en-US" sz="2400" b="1" dirty="0">
              <a:solidFill>
                <a:schemeClr val="tx1"/>
              </a:solidFill>
              <a:cs typeface="+mn-cs"/>
            </a:endParaRPr>
          </a:p>
          <a:p>
            <a:pPr marL="342900" indent="-342900">
              <a:lnSpc>
                <a:spcPct val="100000"/>
              </a:lnSpc>
              <a:spcBef>
                <a:spcPct val="0"/>
              </a:spcBef>
              <a:buFont typeface="Arial" panose="020B0604020202020204" pitchFamily="34" charset="0"/>
              <a:buChar char="•"/>
              <a:defRPr/>
            </a:pPr>
            <a:r>
              <a:rPr lang="en-US" altLang="en-US" sz="2000" b="1" dirty="0">
                <a:solidFill>
                  <a:schemeClr val="tx1"/>
                </a:solidFill>
                <a:cs typeface="+mn-cs"/>
              </a:rPr>
              <a:t>Bureau name was updated on page 1</a:t>
            </a:r>
          </a:p>
          <a:p>
            <a:pPr marL="342900" indent="-342900">
              <a:lnSpc>
                <a:spcPct val="100000"/>
              </a:lnSpc>
              <a:spcBef>
                <a:spcPct val="0"/>
              </a:spcBef>
              <a:buFont typeface="Arial" panose="020B0604020202020204" pitchFamily="34" charset="0"/>
              <a:buChar char="•"/>
              <a:defRPr/>
            </a:pPr>
            <a:endParaRPr lang="en-US" altLang="en-US" sz="2000" b="1" dirty="0">
              <a:solidFill>
                <a:schemeClr val="tx1"/>
              </a:solidFill>
              <a:cs typeface="+mn-cs"/>
            </a:endParaRPr>
          </a:p>
          <a:p>
            <a:pPr marL="342900" indent="-342900">
              <a:lnSpc>
                <a:spcPct val="100000"/>
              </a:lnSpc>
              <a:spcBef>
                <a:spcPct val="0"/>
              </a:spcBef>
              <a:buFont typeface="Arial" panose="020B0604020202020204" pitchFamily="34" charset="0"/>
              <a:buChar char="•"/>
              <a:defRPr/>
            </a:pPr>
            <a:r>
              <a:rPr lang="en-US" altLang="en-US" sz="2000" b="1" dirty="0">
                <a:solidFill>
                  <a:schemeClr val="tx1"/>
                </a:solidFill>
                <a:cs typeface="+mn-cs"/>
              </a:rPr>
              <a:t>Formatting adjusted to allow more room for Risk Management Plan Year on page 1</a:t>
            </a:r>
          </a:p>
          <a:p>
            <a:pPr marL="342900" indent="-342900">
              <a:lnSpc>
                <a:spcPct val="100000"/>
              </a:lnSpc>
              <a:spcBef>
                <a:spcPct val="0"/>
              </a:spcBef>
              <a:buFont typeface="Arial" panose="020B0604020202020204" pitchFamily="34" charset="0"/>
              <a:buChar char="•"/>
              <a:defRPr/>
            </a:pPr>
            <a:endParaRPr lang="en-US" altLang="en-US" sz="2000" b="1" dirty="0">
              <a:solidFill>
                <a:schemeClr val="tx1"/>
              </a:solidFill>
              <a:cs typeface="+mn-cs"/>
            </a:endParaRPr>
          </a:p>
          <a:p>
            <a:pPr marL="342900" indent="-342900">
              <a:lnSpc>
                <a:spcPct val="100000"/>
              </a:lnSpc>
              <a:spcBef>
                <a:spcPct val="0"/>
              </a:spcBef>
              <a:buFont typeface="Arial" panose="020B0604020202020204" pitchFamily="34" charset="0"/>
              <a:buChar char="•"/>
              <a:defRPr/>
            </a:pPr>
            <a:r>
              <a:rPr lang="en-US" altLang="en-US" sz="2000" b="1" dirty="0">
                <a:solidFill>
                  <a:schemeClr val="tx1"/>
                </a:solidFill>
                <a:cs typeface="+mn-cs"/>
              </a:rPr>
              <a:t>Some elements were updated to match the exact verbiage from the affiliated statute or regulation</a:t>
            </a:r>
          </a:p>
          <a:p>
            <a:pPr>
              <a:lnSpc>
                <a:spcPct val="100000"/>
              </a:lnSpc>
              <a:spcBef>
                <a:spcPct val="0"/>
              </a:spcBef>
              <a:defRPr/>
            </a:pPr>
            <a:endParaRPr lang="en-US" altLang="en-US" sz="2000" b="1" dirty="0">
              <a:solidFill>
                <a:srgbClr val="2F5597"/>
              </a:solidFill>
            </a:endParaRPr>
          </a:p>
        </p:txBody>
      </p:sp>
      <p:sp>
        <p:nvSpPr>
          <p:cNvPr id="3" name="Title 2">
            <a:extLst>
              <a:ext uri="{FF2B5EF4-FFF2-40B4-BE49-F238E27FC236}">
                <a16:creationId xmlns:a16="http://schemas.microsoft.com/office/drawing/2014/main" id="{49201F86-D917-4521-8390-57FCFCE54A36}"/>
              </a:ext>
            </a:extLst>
          </p:cNvPr>
          <p:cNvSpPr>
            <a:spLocks noGrp="1"/>
          </p:cNvSpPr>
          <p:nvPr>
            <p:ph type="title"/>
          </p:nvPr>
        </p:nvSpPr>
        <p:spPr>
          <a:xfrm>
            <a:off x="1393825" y="211138"/>
            <a:ext cx="9753600" cy="547687"/>
          </a:xfrm>
        </p:spPr>
        <p:txBody>
          <a:bodyPr/>
          <a:lstStyle/>
          <a:p>
            <a:pPr eaLnBrk="1" hangingPunct="1">
              <a:defRPr/>
            </a:pPr>
            <a:r>
              <a:rPr lang="en-US" sz="3600" b="1" dirty="0">
                <a:effectLst>
                  <a:outerShdw blurRad="38100" dist="38100" dir="2700000" algn="tl">
                    <a:srgbClr val="000000">
                      <a:alpha val="43137"/>
                    </a:srgbClr>
                  </a:outerShdw>
                </a:effectLst>
              </a:rPr>
              <a:t>Updated Risk Management Forms</a:t>
            </a:r>
          </a:p>
        </p:txBody>
      </p:sp>
      <p:pic>
        <p:nvPicPr>
          <p:cNvPr id="4" name="Audio 3">
            <a:hlinkClick r:id="" action="ppaction://media"/>
            <a:extLst>
              <a:ext uri="{FF2B5EF4-FFF2-40B4-BE49-F238E27FC236}">
                <a16:creationId xmlns:a16="http://schemas.microsoft.com/office/drawing/2014/main" id="{3BC52C08-5D0B-402F-84B7-2F7FED4D09E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1863"/>
    </mc:Choice>
    <mc:Fallback>
      <p:transition spd="slow" advTm="41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722">
                                            <p:txEl>
                                              <p:pRg st="4" end="4"/>
                                            </p:txEl>
                                          </p:spTgt>
                                        </p:tgtEl>
                                        <p:attrNameLst>
                                          <p:attrName>style.visibility</p:attrName>
                                        </p:attrNameLst>
                                      </p:cBhvr>
                                      <p:to>
                                        <p:strVal val="visible"/>
                                      </p:to>
                                    </p:set>
                                    <p:animEffect transition="in" filter="fade">
                                      <p:cBhvr>
                                        <p:cTn id="11" dur="1000"/>
                                        <p:tgtEl>
                                          <p:spTgt spid="30722">
                                            <p:txEl>
                                              <p:pRg st="4" end="4"/>
                                            </p:txEl>
                                          </p:spTgt>
                                        </p:tgtEl>
                                      </p:cBhvr>
                                    </p:animEffect>
                                    <p:anim calcmode="lin" valueType="num">
                                      <p:cBhvr>
                                        <p:cTn id="12" dur="1000" fill="hold"/>
                                        <p:tgtEl>
                                          <p:spTgt spid="30722">
                                            <p:txEl>
                                              <p:pRg st="4" end="4"/>
                                            </p:txEl>
                                          </p:spTgt>
                                        </p:tgtEl>
                                        <p:attrNameLst>
                                          <p:attrName>ppt_x</p:attrName>
                                        </p:attrNameLst>
                                      </p:cBhvr>
                                      <p:tavLst>
                                        <p:tav tm="0">
                                          <p:val>
                                            <p:strVal val="#ppt_x"/>
                                          </p:val>
                                        </p:tav>
                                        <p:tav tm="100000">
                                          <p:val>
                                            <p:strVal val="#ppt_x"/>
                                          </p:val>
                                        </p:tav>
                                      </p:tavLst>
                                    </p:anim>
                                    <p:anim calcmode="lin" valueType="num">
                                      <p:cBhvr>
                                        <p:cTn id="13" dur="1000" fill="hold"/>
                                        <p:tgtEl>
                                          <p:spTgt spid="3072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0722">
                                            <p:txEl>
                                              <p:pRg st="6" end="6"/>
                                            </p:txEl>
                                          </p:spTgt>
                                        </p:tgtEl>
                                        <p:attrNameLst>
                                          <p:attrName>style.visibility</p:attrName>
                                        </p:attrNameLst>
                                      </p:cBhvr>
                                      <p:to>
                                        <p:strVal val="visible"/>
                                      </p:to>
                                    </p:set>
                                    <p:animEffect transition="in" filter="fade">
                                      <p:cBhvr>
                                        <p:cTn id="18" dur="1000"/>
                                        <p:tgtEl>
                                          <p:spTgt spid="30722">
                                            <p:txEl>
                                              <p:pRg st="6" end="6"/>
                                            </p:txEl>
                                          </p:spTgt>
                                        </p:tgtEl>
                                      </p:cBhvr>
                                    </p:animEffect>
                                    <p:anim calcmode="lin" valueType="num">
                                      <p:cBhvr>
                                        <p:cTn id="19" dur="1000" fill="hold"/>
                                        <p:tgtEl>
                                          <p:spTgt spid="30722">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3072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0722">
                                            <p:txEl>
                                              <p:pRg st="8" end="8"/>
                                            </p:txEl>
                                          </p:spTgt>
                                        </p:tgtEl>
                                        <p:attrNameLst>
                                          <p:attrName>style.visibility</p:attrName>
                                        </p:attrNameLst>
                                      </p:cBhvr>
                                      <p:to>
                                        <p:strVal val="visible"/>
                                      </p:to>
                                    </p:set>
                                    <p:animEffect transition="in" filter="fade">
                                      <p:cBhvr>
                                        <p:cTn id="25" dur="1000"/>
                                        <p:tgtEl>
                                          <p:spTgt spid="30722">
                                            <p:txEl>
                                              <p:pRg st="8" end="8"/>
                                            </p:txEl>
                                          </p:spTgt>
                                        </p:tgtEl>
                                      </p:cBhvr>
                                    </p:animEffect>
                                    <p:anim calcmode="lin" valueType="num">
                                      <p:cBhvr>
                                        <p:cTn id="26" dur="1000" fill="hold"/>
                                        <p:tgtEl>
                                          <p:spTgt spid="30722">
                                            <p:txEl>
                                              <p:pRg st="8" end="8"/>
                                            </p:txEl>
                                          </p:spTgt>
                                        </p:tgtEl>
                                        <p:attrNameLst>
                                          <p:attrName>ppt_x</p:attrName>
                                        </p:attrNameLst>
                                      </p:cBhvr>
                                      <p:tavLst>
                                        <p:tav tm="0">
                                          <p:val>
                                            <p:strVal val="#ppt_x"/>
                                          </p:val>
                                        </p:tav>
                                        <p:tav tm="100000">
                                          <p:val>
                                            <p:strVal val="#ppt_x"/>
                                          </p:val>
                                        </p:tav>
                                      </p:tavLst>
                                    </p:anim>
                                    <p:anim calcmode="lin" valueType="num">
                                      <p:cBhvr>
                                        <p:cTn id="27" dur="1000" fill="hold"/>
                                        <p:tgtEl>
                                          <p:spTgt spid="3072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
            <a:extLst>
              <a:ext uri="{FF2B5EF4-FFF2-40B4-BE49-F238E27FC236}">
                <a16:creationId xmlns:a16="http://schemas.microsoft.com/office/drawing/2014/main" id="{CAEAE509-A64A-4D79-B9F2-D13258414EFF}"/>
              </a:ext>
            </a:extLst>
          </p:cNvPr>
          <p:cNvSpPr>
            <a:spLocks noGrp="1"/>
          </p:cNvSpPr>
          <p:nvPr>
            <p:ph type="body" sz="quarter" idx="10"/>
          </p:nvPr>
        </p:nvSpPr>
        <p:spPr>
          <a:xfrm>
            <a:off x="266700" y="1066800"/>
            <a:ext cx="11620500" cy="5257800"/>
          </a:xfrm>
        </p:spPr>
        <p:txBody>
          <a:bodyPr/>
          <a:lstStyle/>
          <a:p>
            <a:pPr>
              <a:lnSpc>
                <a:spcPct val="100000"/>
              </a:lnSpc>
              <a:spcBef>
                <a:spcPct val="0"/>
              </a:spcBef>
              <a:defRPr/>
            </a:pPr>
            <a:r>
              <a:rPr lang="en-US" altLang="en-US" sz="2800" b="1" dirty="0">
                <a:solidFill>
                  <a:srgbClr val="2F5597"/>
                </a:solidFill>
              </a:rPr>
              <a:t>Updated Reporting Forms</a:t>
            </a:r>
          </a:p>
          <a:p>
            <a:pPr>
              <a:lnSpc>
                <a:spcPct val="100000"/>
              </a:lnSpc>
              <a:spcBef>
                <a:spcPct val="0"/>
              </a:spcBef>
              <a:defRPr/>
            </a:pPr>
            <a:endParaRPr lang="en-US" altLang="en-US" sz="2800" b="1" dirty="0">
              <a:solidFill>
                <a:srgbClr val="2F5597"/>
              </a:solidFill>
            </a:endParaRPr>
          </a:p>
          <a:p>
            <a:pPr>
              <a:lnSpc>
                <a:spcPct val="100000"/>
              </a:lnSpc>
              <a:spcBef>
                <a:spcPct val="0"/>
              </a:spcBef>
              <a:defRPr/>
            </a:pPr>
            <a:r>
              <a:rPr lang="en-US" altLang="en-US" sz="2400" b="1" dirty="0">
                <a:solidFill>
                  <a:schemeClr val="tx1"/>
                </a:solidFill>
                <a:cs typeface="+mn-cs"/>
              </a:rPr>
              <a:t>Facility or Individual Report of Adverse Finding</a:t>
            </a:r>
          </a:p>
          <a:p>
            <a:pPr>
              <a:lnSpc>
                <a:spcPct val="100000"/>
              </a:lnSpc>
              <a:spcBef>
                <a:spcPct val="0"/>
              </a:spcBef>
              <a:defRPr/>
            </a:pPr>
            <a:endParaRPr lang="en-US" altLang="en-US" sz="2400" b="1" dirty="0">
              <a:solidFill>
                <a:schemeClr val="tx1"/>
              </a:solidFill>
              <a:cs typeface="+mn-cs"/>
            </a:endParaRPr>
          </a:p>
          <a:p>
            <a:pPr marL="342900" indent="-342900">
              <a:lnSpc>
                <a:spcPct val="100000"/>
              </a:lnSpc>
              <a:spcBef>
                <a:spcPct val="0"/>
              </a:spcBef>
              <a:buFont typeface="Arial" panose="020B0604020202020204" pitchFamily="34" charset="0"/>
              <a:buChar char="•"/>
              <a:defRPr/>
            </a:pPr>
            <a:r>
              <a:rPr lang="en-US" altLang="en-US" sz="2000" b="1" dirty="0">
                <a:solidFill>
                  <a:schemeClr val="tx1"/>
                </a:solidFill>
                <a:cs typeface="+mn-cs"/>
              </a:rPr>
              <a:t>“(Must include final SOC determination)” to the “description of incident” area </a:t>
            </a:r>
          </a:p>
          <a:p>
            <a:pPr marL="1028700" lvl="1" indent="-342900">
              <a:lnSpc>
                <a:spcPct val="100000"/>
              </a:lnSpc>
              <a:spcBef>
                <a:spcPct val="0"/>
              </a:spcBef>
              <a:buFont typeface="Wingdings" panose="05000000000000000000" pitchFamily="2" charset="2"/>
              <a:buChar char="Ø"/>
              <a:defRPr/>
            </a:pPr>
            <a:r>
              <a:rPr lang="en-US" altLang="en-US" sz="2000" b="1" dirty="0">
                <a:cs typeface="+mn-cs"/>
              </a:rPr>
              <a:t>This was added because most reports that are received do not include the actual SOC determination</a:t>
            </a:r>
          </a:p>
          <a:p>
            <a:pPr lvl="1" indent="0">
              <a:lnSpc>
                <a:spcPct val="100000"/>
              </a:lnSpc>
              <a:spcBef>
                <a:spcPct val="0"/>
              </a:spcBef>
              <a:buFont typeface="Arial" panose="020B0604020202020204" pitchFamily="34" charset="0"/>
              <a:buNone/>
              <a:defRPr/>
            </a:pPr>
            <a:endParaRPr lang="en-US" altLang="en-US" sz="2000" b="1" dirty="0">
              <a:cs typeface="+mn-cs"/>
            </a:endParaRPr>
          </a:p>
          <a:p>
            <a:pPr marL="342900" indent="-342900">
              <a:lnSpc>
                <a:spcPct val="100000"/>
              </a:lnSpc>
              <a:spcBef>
                <a:spcPct val="0"/>
              </a:spcBef>
              <a:buFont typeface="Arial" panose="020B0604020202020204" pitchFamily="34" charset="0"/>
              <a:buChar char="•"/>
              <a:defRPr/>
            </a:pPr>
            <a:r>
              <a:rPr lang="en-US" altLang="en-US" sz="2000" b="1" dirty="0">
                <a:solidFill>
                  <a:schemeClr val="tx1"/>
                </a:solidFill>
                <a:cs typeface="+mn-cs"/>
              </a:rPr>
              <a:t>“(If known)” was removed from the corrective action area</a:t>
            </a:r>
          </a:p>
          <a:p>
            <a:pPr marL="1028700" lvl="1" indent="-342900">
              <a:lnSpc>
                <a:spcPct val="100000"/>
              </a:lnSpc>
              <a:spcBef>
                <a:spcPct val="0"/>
              </a:spcBef>
              <a:buFont typeface="Wingdings" panose="05000000000000000000" pitchFamily="2" charset="2"/>
              <a:buChar char="Ø"/>
              <a:defRPr/>
            </a:pPr>
            <a:r>
              <a:rPr lang="en-US" altLang="en-US" sz="2000" b="1" dirty="0">
                <a:cs typeface="+mn-cs"/>
              </a:rPr>
              <a:t>This was added because the corrective action should be included on the report</a:t>
            </a:r>
            <a:endParaRPr lang="en-US" altLang="en-US" sz="2000" b="1" dirty="0">
              <a:solidFill>
                <a:srgbClr val="2F5597"/>
              </a:solidFill>
            </a:endParaRPr>
          </a:p>
        </p:txBody>
      </p:sp>
      <p:sp>
        <p:nvSpPr>
          <p:cNvPr id="3" name="Title 2">
            <a:extLst>
              <a:ext uri="{FF2B5EF4-FFF2-40B4-BE49-F238E27FC236}">
                <a16:creationId xmlns:a16="http://schemas.microsoft.com/office/drawing/2014/main" id="{A9DDCBDF-91F0-4BD7-801F-B9EAC67A6B58}"/>
              </a:ext>
            </a:extLst>
          </p:cNvPr>
          <p:cNvSpPr>
            <a:spLocks noGrp="1"/>
          </p:cNvSpPr>
          <p:nvPr>
            <p:ph type="title"/>
          </p:nvPr>
        </p:nvSpPr>
        <p:spPr>
          <a:xfrm>
            <a:off x="1393825" y="211138"/>
            <a:ext cx="9753600" cy="547687"/>
          </a:xfrm>
        </p:spPr>
        <p:txBody>
          <a:bodyPr/>
          <a:lstStyle/>
          <a:p>
            <a:pPr eaLnBrk="1" hangingPunct="1">
              <a:defRPr/>
            </a:pPr>
            <a:r>
              <a:rPr lang="en-US" sz="3600" b="1" dirty="0">
                <a:effectLst>
                  <a:outerShdw blurRad="38100" dist="38100" dir="2700000" algn="tl">
                    <a:srgbClr val="000000">
                      <a:alpha val="43137"/>
                    </a:srgbClr>
                  </a:outerShdw>
                </a:effectLst>
              </a:rPr>
              <a:t>Updated Risk Management Forms</a:t>
            </a:r>
          </a:p>
        </p:txBody>
      </p:sp>
      <p:pic>
        <p:nvPicPr>
          <p:cNvPr id="4" name="Audio 3">
            <a:hlinkClick r:id="" action="ppaction://media"/>
            <a:extLst>
              <a:ext uri="{FF2B5EF4-FFF2-40B4-BE49-F238E27FC236}">
                <a16:creationId xmlns:a16="http://schemas.microsoft.com/office/drawing/2014/main" id="{49D1B248-5910-4473-AD09-E6F894818DB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6712"/>
    </mc:Choice>
    <mc:Fallback>
      <p:transition spd="slow" advTm="46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0722">
                                            <p:txEl>
                                              <p:pRg st="4" end="4"/>
                                            </p:txEl>
                                          </p:spTgt>
                                        </p:tgtEl>
                                        <p:attrNameLst>
                                          <p:attrName>style.visibility</p:attrName>
                                        </p:attrNameLst>
                                      </p:cBhvr>
                                      <p:to>
                                        <p:strVal val="visible"/>
                                      </p:to>
                                    </p:set>
                                    <p:animEffect transition="in" filter="wipe(down)">
                                      <p:cBhvr>
                                        <p:cTn id="11" dur="500"/>
                                        <p:tgtEl>
                                          <p:spTgt spid="30722">
                                            <p:txEl>
                                              <p:pRg st="4" end="4"/>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30722">
                                            <p:txEl>
                                              <p:pRg st="5" end="5"/>
                                            </p:txEl>
                                          </p:spTgt>
                                        </p:tgtEl>
                                        <p:attrNameLst>
                                          <p:attrName>style.visibility</p:attrName>
                                        </p:attrNameLst>
                                      </p:cBhvr>
                                      <p:to>
                                        <p:strVal val="visible"/>
                                      </p:to>
                                    </p:set>
                                    <p:animEffect transition="in" filter="wipe(down)">
                                      <p:cBhvr>
                                        <p:cTn id="14" dur="500"/>
                                        <p:tgtEl>
                                          <p:spTgt spid="30722">
                                            <p:txEl>
                                              <p:pRg st="5" end="5"/>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0722">
                                            <p:txEl>
                                              <p:pRg st="7" end="7"/>
                                            </p:txEl>
                                          </p:spTgt>
                                        </p:tgtEl>
                                        <p:attrNameLst>
                                          <p:attrName>style.visibility</p:attrName>
                                        </p:attrNameLst>
                                      </p:cBhvr>
                                      <p:to>
                                        <p:strVal val="visible"/>
                                      </p:to>
                                    </p:set>
                                    <p:animEffect transition="in" filter="wipe(down)">
                                      <p:cBhvr>
                                        <p:cTn id="19" dur="500"/>
                                        <p:tgtEl>
                                          <p:spTgt spid="30722">
                                            <p:txEl>
                                              <p:pRg st="7" end="7"/>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0722">
                                            <p:txEl>
                                              <p:pRg st="8" end="8"/>
                                            </p:txEl>
                                          </p:spTgt>
                                        </p:tgtEl>
                                        <p:attrNameLst>
                                          <p:attrName>style.visibility</p:attrName>
                                        </p:attrNameLst>
                                      </p:cBhvr>
                                      <p:to>
                                        <p:strVal val="visible"/>
                                      </p:to>
                                    </p:set>
                                    <p:animEffect transition="in" filter="wipe(down)">
                                      <p:cBhvr>
                                        <p:cTn id="22" dur="500"/>
                                        <p:tgtEl>
                                          <p:spTgt spid="307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
            <a:extLst>
              <a:ext uri="{FF2B5EF4-FFF2-40B4-BE49-F238E27FC236}">
                <a16:creationId xmlns:a16="http://schemas.microsoft.com/office/drawing/2014/main" id="{8ADDAEE4-8CA8-442B-BD31-916D233FA26C}"/>
              </a:ext>
            </a:extLst>
          </p:cNvPr>
          <p:cNvSpPr>
            <a:spLocks noGrp="1"/>
          </p:cNvSpPr>
          <p:nvPr>
            <p:ph type="body" sz="quarter" idx="10"/>
          </p:nvPr>
        </p:nvSpPr>
        <p:spPr>
          <a:xfrm>
            <a:off x="266700" y="1066800"/>
            <a:ext cx="11620500" cy="5257800"/>
          </a:xfrm>
        </p:spPr>
        <p:txBody>
          <a:bodyPr/>
          <a:lstStyle/>
          <a:p>
            <a:pPr>
              <a:lnSpc>
                <a:spcPct val="100000"/>
              </a:lnSpc>
              <a:spcBef>
                <a:spcPct val="0"/>
              </a:spcBef>
              <a:defRPr/>
            </a:pPr>
            <a:r>
              <a:rPr lang="en-US" altLang="en-US" sz="2800" b="1" dirty="0">
                <a:solidFill>
                  <a:srgbClr val="2F5597"/>
                </a:solidFill>
              </a:rPr>
              <a:t>Updated Reporting Forms</a:t>
            </a:r>
          </a:p>
          <a:p>
            <a:pPr>
              <a:lnSpc>
                <a:spcPct val="100000"/>
              </a:lnSpc>
              <a:spcBef>
                <a:spcPct val="0"/>
              </a:spcBef>
              <a:defRPr/>
            </a:pPr>
            <a:endParaRPr lang="en-US" altLang="en-US" sz="2800" b="1" dirty="0">
              <a:solidFill>
                <a:srgbClr val="2F5597"/>
              </a:solidFill>
            </a:endParaRPr>
          </a:p>
          <a:p>
            <a:pPr>
              <a:lnSpc>
                <a:spcPct val="100000"/>
              </a:lnSpc>
              <a:spcBef>
                <a:spcPct val="0"/>
              </a:spcBef>
              <a:defRPr/>
            </a:pPr>
            <a:r>
              <a:rPr lang="en-US" altLang="en-US" sz="2400" b="1" dirty="0">
                <a:solidFill>
                  <a:schemeClr val="tx1"/>
                </a:solidFill>
                <a:cs typeface="+mn-cs"/>
              </a:rPr>
              <a:t>Confidential Quarterly Report</a:t>
            </a:r>
          </a:p>
          <a:p>
            <a:pPr>
              <a:lnSpc>
                <a:spcPct val="100000"/>
              </a:lnSpc>
              <a:spcBef>
                <a:spcPct val="0"/>
              </a:spcBef>
              <a:defRPr/>
            </a:pPr>
            <a:endParaRPr lang="en-US" altLang="en-US" sz="2400" b="1" dirty="0">
              <a:solidFill>
                <a:schemeClr val="tx1"/>
              </a:solidFill>
              <a:cs typeface="+mn-cs"/>
            </a:endParaRPr>
          </a:p>
          <a:p>
            <a:pPr marL="342900" indent="-342900">
              <a:lnSpc>
                <a:spcPct val="100000"/>
              </a:lnSpc>
              <a:spcBef>
                <a:spcPct val="0"/>
              </a:spcBef>
              <a:buFont typeface="Arial" panose="020B0604020202020204" pitchFamily="34" charset="0"/>
              <a:buChar char="•"/>
              <a:defRPr/>
            </a:pPr>
            <a:r>
              <a:rPr lang="en-US" altLang="en-US" sz="2000" b="1" dirty="0">
                <a:solidFill>
                  <a:schemeClr val="tx1"/>
                </a:solidFill>
                <a:cs typeface="+mn-cs"/>
              </a:rPr>
              <a:t>There are several changes to this report in order to:</a:t>
            </a:r>
          </a:p>
          <a:p>
            <a:pPr marL="914400" lvl="2" indent="-457200">
              <a:lnSpc>
                <a:spcPct val="100000"/>
              </a:lnSpc>
              <a:spcBef>
                <a:spcPct val="0"/>
              </a:spcBef>
              <a:buFont typeface="+mj-lt"/>
              <a:buAutoNum type="arabicPeriod"/>
              <a:defRPr/>
            </a:pPr>
            <a:r>
              <a:rPr lang="en-US" altLang="en-US" sz="2000" b="1" dirty="0">
                <a:cs typeface="+mn-cs"/>
              </a:rPr>
              <a:t>Collect all information required by KSA 65-4923(d)</a:t>
            </a:r>
          </a:p>
          <a:p>
            <a:pPr marL="1200150" lvl="3" indent="-285750">
              <a:lnSpc>
                <a:spcPct val="100000"/>
              </a:lnSpc>
              <a:spcBef>
                <a:spcPct val="0"/>
              </a:spcBef>
              <a:buFont typeface="Wingdings" panose="05000000000000000000" pitchFamily="2" charset="2"/>
              <a:buChar char="Ø"/>
              <a:defRPr/>
            </a:pPr>
            <a:r>
              <a:rPr lang="en-US" altLang="en-US" b="1" dirty="0">
                <a:cs typeface="+mn-cs"/>
              </a:rPr>
              <a:t>Each review and executive committee referred to in subsection (a) shall submit to the Secretary of Health and Environment, on a form promulgated by such agency, at least once every three months, a report summarizing the reports received pursuant to subsections (a)(2) and (a)(3) of this section. The report shall include the number of reportable incidents reported, whether an investigation was conducted, and any action taken.</a:t>
            </a:r>
          </a:p>
          <a:p>
            <a:pPr marL="914400" lvl="2" indent="-457200">
              <a:lnSpc>
                <a:spcPct val="100000"/>
              </a:lnSpc>
              <a:spcBef>
                <a:spcPct val="0"/>
              </a:spcBef>
              <a:buFont typeface="+mj-lt"/>
              <a:buAutoNum type="arabicPeriod"/>
              <a:defRPr/>
            </a:pPr>
            <a:r>
              <a:rPr lang="en-US" altLang="en-US" sz="2000" b="1" dirty="0">
                <a:cs typeface="+mn-cs"/>
              </a:rPr>
              <a:t>Collect more accurate information about each reportable incident </a:t>
            </a:r>
            <a:endParaRPr lang="en-US" altLang="en-US" sz="1800" b="1" dirty="0">
              <a:cs typeface="+mn-cs"/>
            </a:endParaRPr>
          </a:p>
        </p:txBody>
      </p:sp>
      <p:sp>
        <p:nvSpPr>
          <p:cNvPr id="3" name="Title 2">
            <a:extLst>
              <a:ext uri="{FF2B5EF4-FFF2-40B4-BE49-F238E27FC236}">
                <a16:creationId xmlns:a16="http://schemas.microsoft.com/office/drawing/2014/main" id="{948EC18B-AF6F-49B8-BA90-5A8CC0CFC4F5}"/>
              </a:ext>
            </a:extLst>
          </p:cNvPr>
          <p:cNvSpPr>
            <a:spLocks noGrp="1"/>
          </p:cNvSpPr>
          <p:nvPr>
            <p:ph type="title"/>
          </p:nvPr>
        </p:nvSpPr>
        <p:spPr>
          <a:xfrm>
            <a:off x="1393825" y="211138"/>
            <a:ext cx="9753600" cy="547687"/>
          </a:xfrm>
        </p:spPr>
        <p:txBody>
          <a:bodyPr/>
          <a:lstStyle/>
          <a:p>
            <a:pPr eaLnBrk="1" hangingPunct="1">
              <a:defRPr/>
            </a:pPr>
            <a:r>
              <a:rPr lang="en-US" sz="3600" b="1" dirty="0">
                <a:effectLst>
                  <a:outerShdw blurRad="38100" dist="38100" dir="2700000" algn="tl">
                    <a:srgbClr val="000000">
                      <a:alpha val="43137"/>
                    </a:srgbClr>
                  </a:outerShdw>
                </a:effectLst>
              </a:rPr>
              <a:t>Updated Risk Management Forms</a:t>
            </a:r>
          </a:p>
        </p:txBody>
      </p:sp>
      <p:pic>
        <p:nvPicPr>
          <p:cNvPr id="4" name="Audio 3">
            <a:hlinkClick r:id="" action="ppaction://media"/>
            <a:extLst>
              <a:ext uri="{FF2B5EF4-FFF2-40B4-BE49-F238E27FC236}">
                <a16:creationId xmlns:a16="http://schemas.microsoft.com/office/drawing/2014/main" id="{6FE9CE8D-582B-4682-954D-A74CDA8C6B5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4184"/>
    </mc:Choice>
    <mc:Fallback>
      <p:transition spd="slow" advTm="34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2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2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
            <a:extLst>
              <a:ext uri="{FF2B5EF4-FFF2-40B4-BE49-F238E27FC236}">
                <a16:creationId xmlns:a16="http://schemas.microsoft.com/office/drawing/2014/main" id="{9AEE1F12-BD1E-4461-88A8-4264006A139E}"/>
              </a:ext>
            </a:extLst>
          </p:cNvPr>
          <p:cNvSpPr>
            <a:spLocks noGrp="1"/>
          </p:cNvSpPr>
          <p:nvPr>
            <p:ph type="body" sz="quarter" idx="10"/>
          </p:nvPr>
        </p:nvSpPr>
        <p:spPr>
          <a:xfrm>
            <a:off x="266700" y="1066800"/>
            <a:ext cx="11620500" cy="5257800"/>
          </a:xfrm>
        </p:spPr>
        <p:txBody>
          <a:bodyPr/>
          <a:lstStyle/>
          <a:p>
            <a:pPr>
              <a:lnSpc>
                <a:spcPct val="100000"/>
              </a:lnSpc>
              <a:spcBef>
                <a:spcPct val="0"/>
              </a:spcBef>
              <a:defRPr/>
            </a:pPr>
            <a:r>
              <a:rPr lang="en-US" altLang="en-US" sz="2800" b="1" dirty="0">
                <a:solidFill>
                  <a:srgbClr val="2F5597"/>
                </a:solidFill>
              </a:rPr>
              <a:t>Updated Reporting Forms</a:t>
            </a:r>
          </a:p>
          <a:p>
            <a:pPr>
              <a:lnSpc>
                <a:spcPct val="100000"/>
              </a:lnSpc>
              <a:spcBef>
                <a:spcPct val="0"/>
              </a:spcBef>
              <a:defRPr/>
            </a:pPr>
            <a:endParaRPr lang="en-US" altLang="en-US" sz="2800" b="1" dirty="0">
              <a:solidFill>
                <a:srgbClr val="2F5597"/>
              </a:solidFill>
            </a:endParaRPr>
          </a:p>
          <a:p>
            <a:pPr>
              <a:lnSpc>
                <a:spcPct val="100000"/>
              </a:lnSpc>
              <a:spcBef>
                <a:spcPct val="0"/>
              </a:spcBef>
              <a:defRPr/>
            </a:pPr>
            <a:r>
              <a:rPr lang="en-US" altLang="en-US" sz="2400" b="1" dirty="0">
                <a:solidFill>
                  <a:schemeClr val="tx1"/>
                </a:solidFill>
                <a:cs typeface="+mn-cs"/>
              </a:rPr>
              <a:t>Confidential Quarterly Report</a:t>
            </a:r>
          </a:p>
          <a:p>
            <a:pPr marL="457200" lvl="2" indent="0">
              <a:lnSpc>
                <a:spcPct val="100000"/>
              </a:lnSpc>
              <a:spcBef>
                <a:spcPct val="0"/>
              </a:spcBef>
              <a:buFont typeface="Arial" panose="020B0604020202020204" pitchFamily="34" charset="0"/>
              <a:buNone/>
              <a:defRPr/>
            </a:pPr>
            <a:endParaRPr lang="en-US" altLang="en-US" sz="1800" b="1" dirty="0">
              <a:cs typeface="+mn-cs"/>
            </a:endParaRPr>
          </a:p>
          <a:p>
            <a:pPr marL="342900" indent="-342900">
              <a:lnSpc>
                <a:spcPct val="100000"/>
              </a:lnSpc>
              <a:spcBef>
                <a:spcPct val="0"/>
              </a:spcBef>
              <a:buFont typeface="Arial" panose="020B0604020202020204" pitchFamily="34" charset="0"/>
              <a:buChar char="•"/>
              <a:defRPr/>
            </a:pPr>
            <a:r>
              <a:rPr lang="en-US" altLang="en-US" sz="2000" b="1" dirty="0">
                <a:solidFill>
                  <a:schemeClr val="tx1"/>
                </a:solidFill>
                <a:cs typeface="+mn-cs"/>
              </a:rPr>
              <a:t>The changes will allow KDHE to track each SOC III and SOC IV determination individually and know:</a:t>
            </a:r>
          </a:p>
          <a:p>
            <a:pPr marL="914400" lvl="2" indent="-457200">
              <a:lnSpc>
                <a:spcPct val="100000"/>
              </a:lnSpc>
              <a:spcBef>
                <a:spcPct val="0"/>
              </a:spcBef>
              <a:buFont typeface="+mj-lt"/>
              <a:buAutoNum type="arabicPeriod"/>
              <a:defRPr/>
            </a:pPr>
            <a:r>
              <a:rPr lang="en-US" altLang="en-US" sz="1800" b="1" dirty="0">
                <a:cs typeface="+mn-cs"/>
              </a:rPr>
              <a:t>Which licensing agency each SOC III or SOC IV was reported to</a:t>
            </a:r>
          </a:p>
          <a:p>
            <a:pPr marL="914400" lvl="2" indent="-457200">
              <a:lnSpc>
                <a:spcPct val="100000"/>
              </a:lnSpc>
              <a:spcBef>
                <a:spcPct val="0"/>
              </a:spcBef>
              <a:buFont typeface="+mj-lt"/>
              <a:buAutoNum type="arabicPeriod"/>
              <a:defRPr/>
            </a:pPr>
            <a:r>
              <a:rPr lang="en-US" altLang="en-US" sz="1800" b="1" dirty="0">
                <a:cs typeface="+mn-cs"/>
              </a:rPr>
              <a:t>What the category type was for each SOC III and SOC IV</a:t>
            </a:r>
          </a:p>
          <a:p>
            <a:pPr marL="914400" lvl="2" indent="-457200">
              <a:lnSpc>
                <a:spcPct val="100000"/>
              </a:lnSpc>
              <a:spcBef>
                <a:spcPct val="0"/>
              </a:spcBef>
              <a:buFont typeface="+mj-lt"/>
              <a:buAutoNum type="arabicPeriod"/>
              <a:defRPr/>
            </a:pPr>
            <a:r>
              <a:rPr lang="en-US" altLang="en-US" sz="1800" b="1" dirty="0">
                <a:cs typeface="+mn-cs"/>
              </a:rPr>
              <a:t>What corrective action was taken for each SOC III and SOC IV</a:t>
            </a:r>
            <a:endParaRPr lang="en-US" altLang="en-US" sz="2000" b="1" dirty="0">
              <a:cs typeface="+mn-cs"/>
            </a:endParaRPr>
          </a:p>
        </p:txBody>
      </p:sp>
      <p:sp>
        <p:nvSpPr>
          <p:cNvPr id="3" name="Title 2">
            <a:extLst>
              <a:ext uri="{FF2B5EF4-FFF2-40B4-BE49-F238E27FC236}">
                <a16:creationId xmlns:a16="http://schemas.microsoft.com/office/drawing/2014/main" id="{3982A180-37A4-4AD7-A592-DA2A927F58C9}"/>
              </a:ext>
            </a:extLst>
          </p:cNvPr>
          <p:cNvSpPr>
            <a:spLocks noGrp="1"/>
          </p:cNvSpPr>
          <p:nvPr>
            <p:ph type="title"/>
          </p:nvPr>
        </p:nvSpPr>
        <p:spPr>
          <a:xfrm>
            <a:off x="1393825" y="211138"/>
            <a:ext cx="9753600" cy="547687"/>
          </a:xfrm>
        </p:spPr>
        <p:txBody>
          <a:bodyPr/>
          <a:lstStyle/>
          <a:p>
            <a:pPr eaLnBrk="1" hangingPunct="1">
              <a:defRPr/>
            </a:pPr>
            <a:r>
              <a:rPr lang="en-US" sz="3200" b="1" dirty="0">
                <a:effectLst>
                  <a:outerShdw blurRad="38100" dist="38100" dir="2700000" algn="tl">
                    <a:srgbClr val="000000">
                      <a:alpha val="43137"/>
                    </a:srgbClr>
                  </a:outerShdw>
                </a:effectLst>
              </a:rPr>
              <a:t>Updated Risk Management Forms</a:t>
            </a:r>
            <a:endParaRPr lang="en-US" sz="3100" b="1" dirty="0">
              <a:effectLst>
                <a:outerShdw blurRad="38100" dist="38100" dir="2700000" algn="tl">
                  <a:srgbClr val="000000">
                    <a:alpha val="43137"/>
                  </a:srgbClr>
                </a:outerShdw>
              </a:effectLst>
            </a:endParaRPr>
          </a:p>
        </p:txBody>
      </p:sp>
      <p:pic>
        <p:nvPicPr>
          <p:cNvPr id="9" name="Audio 8">
            <a:hlinkClick r:id="" action="ppaction://media"/>
            <a:extLst>
              <a:ext uri="{FF2B5EF4-FFF2-40B4-BE49-F238E27FC236}">
                <a16:creationId xmlns:a16="http://schemas.microsoft.com/office/drawing/2014/main" id="{FCA48BC8-5456-4CC2-9AE7-37EDD64D592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2181"/>
    </mc:Choice>
    <mc:Fallback>
      <p:transition spd="slow" advTm="52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0722">
                                            <p:txEl>
                                              <p:pRg st="5" end="5"/>
                                            </p:txEl>
                                          </p:spTgt>
                                        </p:tgtEl>
                                        <p:attrNameLst>
                                          <p:attrName>style.visibility</p:attrName>
                                        </p:attrNameLst>
                                      </p:cBhvr>
                                      <p:to>
                                        <p:strVal val="visible"/>
                                      </p:to>
                                    </p:set>
                                    <p:anim calcmode="lin" valueType="num">
                                      <p:cBhvr additive="base">
                                        <p:cTn id="11" dur="500" fill="hold"/>
                                        <p:tgtEl>
                                          <p:spTgt spid="30722">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72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22">
                                            <p:txEl>
                                              <p:pRg st="6" end="6"/>
                                            </p:txEl>
                                          </p:spTgt>
                                        </p:tgtEl>
                                        <p:attrNameLst>
                                          <p:attrName>style.visibility</p:attrName>
                                        </p:attrNameLst>
                                      </p:cBhvr>
                                      <p:to>
                                        <p:strVal val="visible"/>
                                      </p:to>
                                    </p:set>
                                    <p:anim calcmode="lin" valueType="num">
                                      <p:cBhvr additive="base">
                                        <p:cTn id="17" dur="500" fill="hold"/>
                                        <p:tgtEl>
                                          <p:spTgt spid="30722">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72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0722">
                                            <p:txEl>
                                              <p:pRg st="7" end="7"/>
                                            </p:txEl>
                                          </p:spTgt>
                                        </p:tgtEl>
                                        <p:attrNameLst>
                                          <p:attrName>style.visibility</p:attrName>
                                        </p:attrNameLst>
                                      </p:cBhvr>
                                      <p:to>
                                        <p:strVal val="visible"/>
                                      </p:to>
                                    </p:set>
                                    <p:anim calcmode="lin" valueType="num">
                                      <p:cBhvr additive="base">
                                        <p:cTn id="23" dur="500" fill="hold"/>
                                        <p:tgtEl>
                                          <p:spTgt spid="3072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72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
            <a:extLst>
              <a:ext uri="{FF2B5EF4-FFF2-40B4-BE49-F238E27FC236}">
                <a16:creationId xmlns:a16="http://schemas.microsoft.com/office/drawing/2014/main" id="{CB0AB9D3-CEB2-49D0-8A29-3CD8283470FA}"/>
              </a:ext>
            </a:extLst>
          </p:cNvPr>
          <p:cNvSpPr>
            <a:spLocks noGrp="1"/>
          </p:cNvSpPr>
          <p:nvPr>
            <p:ph type="body" sz="quarter" idx="10"/>
          </p:nvPr>
        </p:nvSpPr>
        <p:spPr>
          <a:xfrm>
            <a:off x="266700" y="1066800"/>
            <a:ext cx="11620500" cy="5257800"/>
          </a:xfrm>
        </p:spPr>
        <p:txBody>
          <a:bodyPr/>
          <a:lstStyle/>
          <a:p>
            <a:pPr>
              <a:lnSpc>
                <a:spcPct val="100000"/>
              </a:lnSpc>
              <a:spcBef>
                <a:spcPct val="0"/>
              </a:spcBef>
              <a:defRPr/>
            </a:pPr>
            <a:r>
              <a:rPr lang="en-US" altLang="en-US" sz="2800" b="1" dirty="0">
                <a:solidFill>
                  <a:srgbClr val="2F5597"/>
                </a:solidFill>
              </a:rPr>
              <a:t>Updated Reporting Forms</a:t>
            </a:r>
          </a:p>
          <a:p>
            <a:pPr>
              <a:lnSpc>
                <a:spcPct val="100000"/>
              </a:lnSpc>
              <a:spcBef>
                <a:spcPct val="0"/>
              </a:spcBef>
              <a:defRPr/>
            </a:pPr>
            <a:endParaRPr lang="en-US" altLang="en-US" sz="2800" b="1" dirty="0">
              <a:solidFill>
                <a:srgbClr val="2F5597"/>
              </a:solidFill>
            </a:endParaRPr>
          </a:p>
          <a:p>
            <a:pPr>
              <a:lnSpc>
                <a:spcPct val="100000"/>
              </a:lnSpc>
              <a:spcBef>
                <a:spcPct val="0"/>
              </a:spcBef>
              <a:defRPr/>
            </a:pPr>
            <a:r>
              <a:rPr lang="en-US" altLang="en-US" sz="2400" b="1" dirty="0">
                <a:solidFill>
                  <a:schemeClr val="tx1"/>
                </a:solidFill>
                <a:cs typeface="+mn-cs"/>
              </a:rPr>
              <a:t>Confidential Quarterly Report Continued</a:t>
            </a:r>
          </a:p>
          <a:p>
            <a:pPr>
              <a:lnSpc>
                <a:spcPct val="100000"/>
              </a:lnSpc>
              <a:spcBef>
                <a:spcPct val="0"/>
              </a:spcBef>
              <a:defRPr/>
            </a:pPr>
            <a:endParaRPr lang="en-US" altLang="en-US" sz="2400" b="1" dirty="0">
              <a:solidFill>
                <a:schemeClr val="tx1"/>
              </a:solidFill>
              <a:cs typeface="+mn-cs"/>
            </a:endParaRPr>
          </a:p>
          <a:p>
            <a:pPr marL="342900" indent="-342900">
              <a:lnSpc>
                <a:spcPct val="100000"/>
              </a:lnSpc>
              <a:spcBef>
                <a:spcPct val="0"/>
              </a:spcBef>
              <a:buFont typeface="Arial" panose="020B0604020202020204" pitchFamily="34" charset="0"/>
              <a:buChar char="•"/>
              <a:defRPr/>
            </a:pPr>
            <a:r>
              <a:rPr lang="en-US" altLang="en-US" sz="2400" b="1" dirty="0">
                <a:solidFill>
                  <a:schemeClr val="tx1"/>
                </a:solidFill>
                <a:cs typeface="+mn-cs"/>
              </a:rPr>
              <a:t>Page 1:</a:t>
            </a:r>
          </a:p>
          <a:p>
            <a:pPr marL="1028700" lvl="1" indent="-342900">
              <a:lnSpc>
                <a:spcPct val="100000"/>
              </a:lnSpc>
              <a:spcBef>
                <a:spcPct val="0"/>
              </a:spcBef>
              <a:buFont typeface="Wingdings" panose="05000000000000000000" pitchFamily="2" charset="2"/>
              <a:buChar char="Ø"/>
              <a:defRPr/>
            </a:pPr>
            <a:r>
              <a:rPr lang="en-US" altLang="en-US" sz="2000" b="1" dirty="0">
                <a:cs typeface="+mn-cs"/>
              </a:rPr>
              <a:t>This will continue to be the confidential cover page</a:t>
            </a:r>
          </a:p>
          <a:p>
            <a:pPr marL="1028700" lvl="1" indent="-342900">
              <a:lnSpc>
                <a:spcPct val="100000"/>
              </a:lnSpc>
              <a:spcBef>
                <a:spcPct val="0"/>
              </a:spcBef>
              <a:buFont typeface="Wingdings" panose="05000000000000000000" pitchFamily="2" charset="2"/>
              <a:buChar char="Ø"/>
              <a:defRPr/>
            </a:pPr>
            <a:r>
              <a:rPr lang="en-US" altLang="en-US" sz="2000" b="1" dirty="0">
                <a:cs typeface="+mn-cs"/>
              </a:rPr>
              <a:t>Formatting was changed to increase the space for the facility’s name</a:t>
            </a:r>
          </a:p>
          <a:p>
            <a:pPr marL="1028700" lvl="1" indent="-342900">
              <a:lnSpc>
                <a:spcPct val="100000"/>
              </a:lnSpc>
              <a:spcBef>
                <a:spcPct val="0"/>
              </a:spcBef>
              <a:buFont typeface="Wingdings" panose="05000000000000000000" pitchFamily="2" charset="2"/>
              <a:buChar char="Ø"/>
              <a:defRPr/>
            </a:pPr>
            <a:r>
              <a:rPr lang="en-US" altLang="en-US" sz="2000" b="1" dirty="0">
                <a:cs typeface="+mn-cs"/>
              </a:rPr>
              <a:t>The report asks for the facility’s state license number (instead of the CCN)</a:t>
            </a:r>
          </a:p>
        </p:txBody>
      </p:sp>
      <p:sp>
        <p:nvSpPr>
          <p:cNvPr id="3" name="Title 2">
            <a:extLst>
              <a:ext uri="{FF2B5EF4-FFF2-40B4-BE49-F238E27FC236}">
                <a16:creationId xmlns:a16="http://schemas.microsoft.com/office/drawing/2014/main" id="{34453672-29DB-41FF-A47F-6CC7D6D51FB6}"/>
              </a:ext>
            </a:extLst>
          </p:cNvPr>
          <p:cNvSpPr>
            <a:spLocks noGrp="1"/>
          </p:cNvSpPr>
          <p:nvPr>
            <p:ph type="title"/>
          </p:nvPr>
        </p:nvSpPr>
        <p:spPr>
          <a:xfrm>
            <a:off x="1393825" y="211138"/>
            <a:ext cx="9753600" cy="547687"/>
          </a:xfrm>
        </p:spPr>
        <p:txBody>
          <a:bodyPr/>
          <a:lstStyle/>
          <a:p>
            <a:pPr eaLnBrk="1" hangingPunct="1">
              <a:defRPr/>
            </a:pPr>
            <a:r>
              <a:rPr lang="en-US" sz="3600" b="1" dirty="0">
                <a:effectLst>
                  <a:outerShdw blurRad="38100" dist="38100" dir="2700000" algn="tl">
                    <a:srgbClr val="000000">
                      <a:alpha val="43137"/>
                    </a:srgbClr>
                  </a:outerShdw>
                </a:effectLst>
              </a:rPr>
              <a:t>Updated Risk Management Forms</a:t>
            </a:r>
          </a:p>
        </p:txBody>
      </p:sp>
      <p:pic>
        <p:nvPicPr>
          <p:cNvPr id="4" name="Picture 3">
            <a:extLst>
              <a:ext uri="{FF2B5EF4-FFF2-40B4-BE49-F238E27FC236}">
                <a16:creationId xmlns:a16="http://schemas.microsoft.com/office/drawing/2014/main" id="{D81B21B0-3BD0-4A09-B0D4-1636C34EFC23}"/>
              </a:ext>
            </a:extLst>
          </p:cNvPr>
          <p:cNvPicPr>
            <a:picLocks noChangeAspect="1"/>
          </p:cNvPicPr>
          <p:nvPr/>
        </p:nvPicPr>
        <p:blipFill>
          <a:blip r:embed="rId6"/>
          <a:stretch>
            <a:fillRect/>
          </a:stretch>
        </p:blipFill>
        <p:spPr>
          <a:xfrm>
            <a:off x="1393825" y="4191000"/>
            <a:ext cx="9607550"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Audio 4">
            <a:hlinkClick r:id="" action="ppaction://media"/>
            <a:extLst>
              <a:ext uri="{FF2B5EF4-FFF2-40B4-BE49-F238E27FC236}">
                <a16:creationId xmlns:a16="http://schemas.microsoft.com/office/drawing/2014/main" id="{6609C929-2707-4634-A4B5-EFE94CBF715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9578"/>
    </mc:Choice>
    <mc:Fallback>
      <p:transition spd="slow" advTm="49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2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2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
            <a:extLst>
              <a:ext uri="{FF2B5EF4-FFF2-40B4-BE49-F238E27FC236}">
                <a16:creationId xmlns:a16="http://schemas.microsoft.com/office/drawing/2014/main" id="{F9A080CB-FBEC-4DF2-A49E-0852F9F4CCC2}"/>
              </a:ext>
            </a:extLst>
          </p:cNvPr>
          <p:cNvSpPr>
            <a:spLocks noGrp="1"/>
          </p:cNvSpPr>
          <p:nvPr>
            <p:ph type="body" sz="quarter" idx="10"/>
          </p:nvPr>
        </p:nvSpPr>
        <p:spPr>
          <a:xfrm>
            <a:off x="266700" y="1066800"/>
            <a:ext cx="11620500" cy="5257800"/>
          </a:xfrm>
        </p:spPr>
        <p:txBody>
          <a:bodyPr/>
          <a:lstStyle/>
          <a:p>
            <a:pPr>
              <a:lnSpc>
                <a:spcPct val="100000"/>
              </a:lnSpc>
              <a:spcBef>
                <a:spcPct val="0"/>
              </a:spcBef>
              <a:defRPr/>
            </a:pPr>
            <a:r>
              <a:rPr lang="en-US" altLang="en-US" sz="2800" b="1" dirty="0">
                <a:solidFill>
                  <a:srgbClr val="2F5597"/>
                </a:solidFill>
              </a:rPr>
              <a:t>Updated Reporting Forms</a:t>
            </a:r>
          </a:p>
          <a:p>
            <a:pPr>
              <a:lnSpc>
                <a:spcPct val="100000"/>
              </a:lnSpc>
              <a:spcBef>
                <a:spcPct val="0"/>
              </a:spcBef>
              <a:defRPr/>
            </a:pPr>
            <a:endParaRPr lang="en-US" altLang="en-US" sz="2800" b="1" dirty="0">
              <a:solidFill>
                <a:srgbClr val="2F5597"/>
              </a:solidFill>
            </a:endParaRPr>
          </a:p>
          <a:p>
            <a:pPr>
              <a:lnSpc>
                <a:spcPct val="100000"/>
              </a:lnSpc>
              <a:spcBef>
                <a:spcPct val="0"/>
              </a:spcBef>
              <a:defRPr/>
            </a:pPr>
            <a:r>
              <a:rPr lang="en-US" altLang="en-US" sz="2400" b="1" dirty="0">
                <a:solidFill>
                  <a:schemeClr val="tx1"/>
                </a:solidFill>
                <a:cs typeface="+mn-cs"/>
              </a:rPr>
              <a:t>Confidential Quarterly Report Continued</a:t>
            </a:r>
          </a:p>
          <a:p>
            <a:pPr>
              <a:lnSpc>
                <a:spcPct val="100000"/>
              </a:lnSpc>
              <a:spcBef>
                <a:spcPct val="0"/>
              </a:spcBef>
              <a:defRPr/>
            </a:pPr>
            <a:endParaRPr lang="en-US" altLang="en-US" sz="2400" b="1" dirty="0">
              <a:solidFill>
                <a:schemeClr val="tx1"/>
              </a:solidFill>
              <a:cs typeface="+mn-cs"/>
            </a:endParaRPr>
          </a:p>
          <a:p>
            <a:pPr marL="342900" indent="-342900">
              <a:lnSpc>
                <a:spcPct val="100000"/>
              </a:lnSpc>
              <a:spcBef>
                <a:spcPct val="0"/>
              </a:spcBef>
              <a:buFont typeface="Arial" panose="020B0604020202020204" pitchFamily="34" charset="0"/>
              <a:buChar char="•"/>
              <a:defRPr/>
            </a:pPr>
            <a:r>
              <a:rPr lang="en-US" altLang="en-US" sz="2400" b="1" dirty="0">
                <a:solidFill>
                  <a:schemeClr val="tx1"/>
                </a:solidFill>
                <a:cs typeface="+mn-cs"/>
              </a:rPr>
              <a:t>Page 2:</a:t>
            </a:r>
          </a:p>
          <a:p>
            <a:pPr marL="1028700" lvl="1" indent="-342900">
              <a:lnSpc>
                <a:spcPct val="100000"/>
              </a:lnSpc>
              <a:spcBef>
                <a:spcPct val="0"/>
              </a:spcBef>
              <a:buFont typeface="Wingdings" panose="05000000000000000000" pitchFamily="2" charset="2"/>
              <a:buChar char="Ø"/>
              <a:defRPr/>
            </a:pPr>
            <a:r>
              <a:rPr lang="en-US" altLang="en-US" sz="2000" b="1" dirty="0">
                <a:cs typeface="+mn-cs"/>
              </a:rPr>
              <a:t>Formatting was changed to increase the space for the facility’s name</a:t>
            </a:r>
          </a:p>
          <a:p>
            <a:pPr marL="1028700" lvl="1" indent="-342900">
              <a:lnSpc>
                <a:spcPct val="100000"/>
              </a:lnSpc>
              <a:spcBef>
                <a:spcPct val="0"/>
              </a:spcBef>
              <a:buFont typeface="Wingdings" panose="05000000000000000000" pitchFamily="2" charset="2"/>
              <a:buChar char="Ø"/>
              <a:defRPr/>
            </a:pPr>
            <a:r>
              <a:rPr lang="en-US" altLang="en-US" sz="2000" b="1" dirty="0">
                <a:cs typeface="+mn-cs"/>
              </a:rPr>
              <a:t>The report asks for the facility’s state license number (instead of the CCN)</a:t>
            </a:r>
          </a:p>
          <a:p>
            <a:pPr marL="1028700" lvl="1" indent="-342900">
              <a:lnSpc>
                <a:spcPct val="100000"/>
              </a:lnSpc>
              <a:spcBef>
                <a:spcPct val="0"/>
              </a:spcBef>
              <a:buFont typeface="Wingdings" panose="05000000000000000000" pitchFamily="2" charset="2"/>
              <a:buChar char="Ø"/>
              <a:defRPr/>
            </a:pPr>
            <a:r>
              <a:rPr lang="en-US" altLang="en-US" sz="2000" b="1" dirty="0">
                <a:cs typeface="+mn-cs"/>
              </a:rPr>
              <a:t>The selection boxes for section 1 (Facility Type) and section 2 (Reporting Quarter) are now on the same side of the selection criteria</a:t>
            </a:r>
          </a:p>
          <a:p>
            <a:pPr marL="1028700" lvl="1" indent="-342900">
              <a:lnSpc>
                <a:spcPct val="100000"/>
              </a:lnSpc>
              <a:spcBef>
                <a:spcPct val="0"/>
              </a:spcBef>
              <a:buFont typeface="Wingdings" panose="05000000000000000000" pitchFamily="2" charset="2"/>
              <a:buChar char="Ø"/>
              <a:defRPr/>
            </a:pPr>
            <a:r>
              <a:rPr lang="en-US" altLang="en-US" sz="2000" b="1" dirty="0">
                <a:cs typeface="+mn-cs"/>
              </a:rPr>
              <a:t>Section 3 </a:t>
            </a:r>
            <a:r>
              <a:rPr lang="en-US" altLang="en-US" sz="2000" b="1" dirty="0">
                <a:solidFill>
                  <a:srgbClr val="EE8640"/>
                </a:solidFill>
                <a:cs typeface="+mn-cs"/>
              </a:rPr>
              <a:t>(UPDATED)</a:t>
            </a:r>
            <a:r>
              <a:rPr lang="en-US" altLang="en-US" sz="2000" b="1" dirty="0">
                <a:cs typeface="+mn-cs"/>
              </a:rPr>
              <a:t> now has a space to enter the IRNs for each final SOC III and final SOC IV determination made within the quarter</a:t>
            </a:r>
          </a:p>
          <a:p>
            <a:pPr lvl="1" indent="0">
              <a:lnSpc>
                <a:spcPct val="100000"/>
              </a:lnSpc>
              <a:spcBef>
                <a:spcPct val="0"/>
              </a:spcBef>
              <a:buFont typeface="Arial" panose="020B0604020202020204" pitchFamily="34" charset="0"/>
              <a:buNone/>
              <a:defRPr/>
            </a:pPr>
            <a:endParaRPr lang="en-US" altLang="en-US" sz="2000" b="1" dirty="0">
              <a:cs typeface="+mn-cs"/>
            </a:endParaRPr>
          </a:p>
        </p:txBody>
      </p:sp>
      <p:sp>
        <p:nvSpPr>
          <p:cNvPr id="3" name="Title 2">
            <a:extLst>
              <a:ext uri="{FF2B5EF4-FFF2-40B4-BE49-F238E27FC236}">
                <a16:creationId xmlns:a16="http://schemas.microsoft.com/office/drawing/2014/main" id="{D979EDD7-8D76-43C2-8360-B0E76270B98B}"/>
              </a:ext>
            </a:extLst>
          </p:cNvPr>
          <p:cNvSpPr>
            <a:spLocks noGrp="1"/>
          </p:cNvSpPr>
          <p:nvPr>
            <p:ph type="title"/>
          </p:nvPr>
        </p:nvSpPr>
        <p:spPr>
          <a:xfrm>
            <a:off x="1393825" y="211138"/>
            <a:ext cx="9753600" cy="547687"/>
          </a:xfrm>
        </p:spPr>
        <p:txBody>
          <a:bodyPr/>
          <a:lstStyle/>
          <a:p>
            <a:pPr eaLnBrk="1" hangingPunct="1">
              <a:defRPr/>
            </a:pPr>
            <a:r>
              <a:rPr lang="en-US" sz="3600" b="1" dirty="0">
                <a:effectLst>
                  <a:outerShdw blurRad="38100" dist="38100" dir="2700000" algn="tl">
                    <a:srgbClr val="000000">
                      <a:alpha val="43137"/>
                    </a:srgbClr>
                  </a:outerShdw>
                </a:effectLst>
              </a:rPr>
              <a:t>Updated Risk Management Forms</a:t>
            </a:r>
          </a:p>
        </p:txBody>
      </p:sp>
      <p:pic>
        <p:nvPicPr>
          <p:cNvPr id="6" name="Picture 5">
            <a:extLst>
              <a:ext uri="{FF2B5EF4-FFF2-40B4-BE49-F238E27FC236}">
                <a16:creationId xmlns:a16="http://schemas.microsoft.com/office/drawing/2014/main" id="{707864C0-04D2-4D5B-A88A-C15A3F3249C3}"/>
              </a:ext>
            </a:extLst>
          </p:cNvPr>
          <p:cNvPicPr>
            <a:picLocks noChangeAspect="1"/>
          </p:cNvPicPr>
          <p:nvPr/>
        </p:nvPicPr>
        <p:blipFill>
          <a:blip r:embed="rId6"/>
          <a:stretch>
            <a:fillRect/>
          </a:stretch>
        </p:blipFill>
        <p:spPr>
          <a:xfrm>
            <a:off x="1401763" y="5040313"/>
            <a:ext cx="9350375" cy="1296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Audio 10">
            <a:hlinkClick r:id="" action="ppaction://media"/>
            <a:extLst>
              <a:ext uri="{FF2B5EF4-FFF2-40B4-BE49-F238E27FC236}">
                <a16:creationId xmlns:a16="http://schemas.microsoft.com/office/drawing/2014/main" id="{152F6B8E-0B73-4AE0-813F-3826B7B221B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5208"/>
    </mc:Choice>
    <mc:Fallback>
      <p:transition spd="slow" advTm="65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722">
                                            <p:txEl>
                                              <p:pRg st="5" end="5"/>
                                            </p:txEl>
                                          </p:spTgt>
                                        </p:tgtEl>
                                        <p:attrNameLst>
                                          <p:attrName>style.visibility</p:attrName>
                                        </p:attrNameLst>
                                      </p:cBhvr>
                                      <p:to>
                                        <p:strVal val="visible"/>
                                      </p:to>
                                    </p:set>
                                    <p:animEffect transition="in" filter="fade">
                                      <p:cBhvr>
                                        <p:cTn id="11" dur="1000"/>
                                        <p:tgtEl>
                                          <p:spTgt spid="30722">
                                            <p:txEl>
                                              <p:pRg st="5" end="5"/>
                                            </p:txEl>
                                          </p:spTgt>
                                        </p:tgtEl>
                                      </p:cBhvr>
                                    </p:animEffect>
                                    <p:anim calcmode="lin" valueType="num">
                                      <p:cBhvr>
                                        <p:cTn id="12" dur="1000" fill="hold"/>
                                        <p:tgtEl>
                                          <p:spTgt spid="30722">
                                            <p:txEl>
                                              <p:pRg st="5" end="5"/>
                                            </p:txEl>
                                          </p:spTgt>
                                        </p:tgtEl>
                                        <p:attrNameLst>
                                          <p:attrName>ppt_x</p:attrName>
                                        </p:attrNameLst>
                                      </p:cBhvr>
                                      <p:tavLst>
                                        <p:tav tm="0">
                                          <p:val>
                                            <p:strVal val="#ppt_x"/>
                                          </p:val>
                                        </p:tav>
                                        <p:tav tm="100000">
                                          <p:val>
                                            <p:strVal val="#ppt_x"/>
                                          </p:val>
                                        </p:tav>
                                      </p:tavLst>
                                    </p:anim>
                                    <p:anim calcmode="lin" valueType="num">
                                      <p:cBhvr>
                                        <p:cTn id="13" dur="1000" fill="hold"/>
                                        <p:tgtEl>
                                          <p:spTgt spid="3072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0722">
                                            <p:txEl>
                                              <p:pRg st="6" end="6"/>
                                            </p:txEl>
                                          </p:spTgt>
                                        </p:tgtEl>
                                        <p:attrNameLst>
                                          <p:attrName>style.visibility</p:attrName>
                                        </p:attrNameLst>
                                      </p:cBhvr>
                                      <p:to>
                                        <p:strVal val="visible"/>
                                      </p:to>
                                    </p:set>
                                    <p:animEffect transition="in" filter="fade">
                                      <p:cBhvr>
                                        <p:cTn id="18" dur="1000"/>
                                        <p:tgtEl>
                                          <p:spTgt spid="30722">
                                            <p:txEl>
                                              <p:pRg st="6" end="6"/>
                                            </p:txEl>
                                          </p:spTgt>
                                        </p:tgtEl>
                                      </p:cBhvr>
                                    </p:animEffect>
                                    <p:anim calcmode="lin" valueType="num">
                                      <p:cBhvr>
                                        <p:cTn id="19" dur="1000" fill="hold"/>
                                        <p:tgtEl>
                                          <p:spTgt spid="30722">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3072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0722">
                                            <p:txEl>
                                              <p:pRg st="7" end="7"/>
                                            </p:txEl>
                                          </p:spTgt>
                                        </p:tgtEl>
                                        <p:attrNameLst>
                                          <p:attrName>style.visibility</p:attrName>
                                        </p:attrNameLst>
                                      </p:cBhvr>
                                      <p:to>
                                        <p:strVal val="visible"/>
                                      </p:to>
                                    </p:set>
                                    <p:animEffect transition="in" filter="fade">
                                      <p:cBhvr>
                                        <p:cTn id="25" dur="1000"/>
                                        <p:tgtEl>
                                          <p:spTgt spid="30722">
                                            <p:txEl>
                                              <p:pRg st="7" end="7"/>
                                            </p:txEl>
                                          </p:spTgt>
                                        </p:tgtEl>
                                      </p:cBhvr>
                                    </p:animEffect>
                                    <p:anim calcmode="lin" valueType="num">
                                      <p:cBhvr>
                                        <p:cTn id="26" dur="1000" fill="hold"/>
                                        <p:tgtEl>
                                          <p:spTgt spid="30722">
                                            <p:txEl>
                                              <p:pRg st="7" end="7"/>
                                            </p:txEl>
                                          </p:spTgt>
                                        </p:tgtEl>
                                        <p:attrNameLst>
                                          <p:attrName>ppt_x</p:attrName>
                                        </p:attrNameLst>
                                      </p:cBhvr>
                                      <p:tavLst>
                                        <p:tav tm="0">
                                          <p:val>
                                            <p:strVal val="#ppt_x"/>
                                          </p:val>
                                        </p:tav>
                                        <p:tav tm="100000">
                                          <p:val>
                                            <p:strVal val="#ppt_x"/>
                                          </p:val>
                                        </p:tav>
                                      </p:tavLst>
                                    </p:anim>
                                    <p:anim calcmode="lin" valueType="num">
                                      <p:cBhvr>
                                        <p:cTn id="27" dur="1000" fill="hold"/>
                                        <p:tgtEl>
                                          <p:spTgt spid="3072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0722">
                                            <p:txEl>
                                              <p:pRg st="8" end="8"/>
                                            </p:txEl>
                                          </p:spTgt>
                                        </p:tgtEl>
                                        <p:attrNameLst>
                                          <p:attrName>style.visibility</p:attrName>
                                        </p:attrNameLst>
                                      </p:cBhvr>
                                      <p:to>
                                        <p:strVal val="visible"/>
                                      </p:to>
                                    </p:set>
                                    <p:animEffect transition="in" filter="fade">
                                      <p:cBhvr>
                                        <p:cTn id="32" dur="1000"/>
                                        <p:tgtEl>
                                          <p:spTgt spid="30722">
                                            <p:txEl>
                                              <p:pRg st="8" end="8"/>
                                            </p:txEl>
                                          </p:spTgt>
                                        </p:tgtEl>
                                      </p:cBhvr>
                                    </p:animEffect>
                                    <p:anim calcmode="lin" valueType="num">
                                      <p:cBhvr>
                                        <p:cTn id="33" dur="1000" fill="hold"/>
                                        <p:tgtEl>
                                          <p:spTgt spid="30722">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3072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
            <a:extLst>
              <a:ext uri="{FF2B5EF4-FFF2-40B4-BE49-F238E27FC236}">
                <a16:creationId xmlns:a16="http://schemas.microsoft.com/office/drawing/2014/main" id="{597425C2-A918-4B7E-AD03-0B1B5D1AB926}"/>
              </a:ext>
            </a:extLst>
          </p:cNvPr>
          <p:cNvSpPr>
            <a:spLocks noGrp="1"/>
          </p:cNvSpPr>
          <p:nvPr>
            <p:ph type="body" sz="quarter" idx="10"/>
          </p:nvPr>
        </p:nvSpPr>
        <p:spPr>
          <a:xfrm>
            <a:off x="266700" y="1066800"/>
            <a:ext cx="11620500" cy="5257800"/>
          </a:xfrm>
        </p:spPr>
        <p:txBody>
          <a:bodyPr/>
          <a:lstStyle/>
          <a:p>
            <a:pPr>
              <a:lnSpc>
                <a:spcPct val="100000"/>
              </a:lnSpc>
              <a:spcBef>
                <a:spcPct val="0"/>
              </a:spcBef>
              <a:defRPr/>
            </a:pPr>
            <a:r>
              <a:rPr lang="en-US" altLang="en-US" sz="2800" b="1" dirty="0">
                <a:solidFill>
                  <a:srgbClr val="2F5597"/>
                </a:solidFill>
              </a:rPr>
              <a:t>Updated Reporting Forms</a:t>
            </a:r>
          </a:p>
          <a:p>
            <a:pPr>
              <a:lnSpc>
                <a:spcPct val="100000"/>
              </a:lnSpc>
              <a:spcBef>
                <a:spcPct val="0"/>
              </a:spcBef>
              <a:defRPr/>
            </a:pPr>
            <a:endParaRPr lang="en-US" altLang="en-US" sz="2800" b="1" dirty="0">
              <a:solidFill>
                <a:srgbClr val="2F5597"/>
              </a:solidFill>
            </a:endParaRPr>
          </a:p>
          <a:p>
            <a:pPr>
              <a:lnSpc>
                <a:spcPct val="100000"/>
              </a:lnSpc>
              <a:spcBef>
                <a:spcPct val="0"/>
              </a:spcBef>
              <a:defRPr/>
            </a:pPr>
            <a:r>
              <a:rPr lang="en-US" altLang="en-US" sz="2400" b="1" dirty="0">
                <a:solidFill>
                  <a:schemeClr val="tx1"/>
                </a:solidFill>
                <a:cs typeface="+mn-cs"/>
              </a:rPr>
              <a:t>Confidential Quarterly Report Continued</a:t>
            </a:r>
          </a:p>
          <a:p>
            <a:pPr>
              <a:lnSpc>
                <a:spcPct val="100000"/>
              </a:lnSpc>
              <a:spcBef>
                <a:spcPct val="0"/>
              </a:spcBef>
              <a:defRPr/>
            </a:pPr>
            <a:endParaRPr lang="en-US" altLang="en-US" sz="2400" b="1" dirty="0">
              <a:solidFill>
                <a:schemeClr val="tx1"/>
              </a:solidFill>
              <a:cs typeface="+mn-cs"/>
            </a:endParaRPr>
          </a:p>
          <a:p>
            <a:pPr marL="342900" indent="-342900">
              <a:lnSpc>
                <a:spcPct val="100000"/>
              </a:lnSpc>
              <a:spcBef>
                <a:spcPct val="0"/>
              </a:spcBef>
              <a:buFont typeface="Arial" panose="020B0604020202020204" pitchFamily="34" charset="0"/>
              <a:buChar char="•"/>
              <a:defRPr/>
            </a:pPr>
            <a:r>
              <a:rPr lang="en-US" altLang="en-US" sz="2400" b="1" dirty="0">
                <a:solidFill>
                  <a:schemeClr val="tx1"/>
                </a:solidFill>
                <a:cs typeface="+mn-cs"/>
              </a:rPr>
              <a:t>Page 2 continued:</a:t>
            </a:r>
          </a:p>
          <a:p>
            <a:pPr marL="1028700" lvl="1" indent="-342900">
              <a:lnSpc>
                <a:spcPct val="100000"/>
              </a:lnSpc>
              <a:spcBef>
                <a:spcPct val="0"/>
              </a:spcBef>
              <a:buFont typeface="Wingdings" panose="05000000000000000000" pitchFamily="2" charset="2"/>
              <a:buChar char="Ø"/>
              <a:defRPr/>
            </a:pPr>
            <a:r>
              <a:rPr lang="en-US" altLang="en-US" sz="2000" b="1" dirty="0">
                <a:cs typeface="+mn-cs"/>
              </a:rPr>
              <a:t>Section 4 </a:t>
            </a:r>
            <a:r>
              <a:rPr lang="en-US" altLang="en-US" sz="2000" b="1" dirty="0">
                <a:solidFill>
                  <a:srgbClr val="EE8640"/>
                </a:solidFill>
                <a:cs typeface="+mn-cs"/>
              </a:rPr>
              <a:t>(NEW)</a:t>
            </a:r>
            <a:r>
              <a:rPr lang="en-US" altLang="en-US" sz="2000" b="1" dirty="0">
                <a:cs typeface="+mn-cs"/>
              </a:rPr>
              <a:t> is now a check box to indicate that an investigation was conducted for each reportable incident listed in section 3</a:t>
            </a:r>
          </a:p>
          <a:p>
            <a:pPr marL="1028700" lvl="1" indent="-342900">
              <a:lnSpc>
                <a:spcPct val="100000"/>
              </a:lnSpc>
              <a:spcBef>
                <a:spcPct val="0"/>
              </a:spcBef>
              <a:buFont typeface="Wingdings" panose="05000000000000000000" pitchFamily="2" charset="2"/>
              <a:buChar char="Ø"/>
              <a:defRPr/>
            </a:pPr>
            <a:endParaRPr lang="en-US" altLang="en-US" sz="2000" b="1" dirty="0">
              <a:cs typeface="+mn-cs"/>
            </a:endParaRPr>
          </a:p>
          <a:p>
            <a:pPr lvl="1" indent="0">
              <a:lnSpc>
                <a:spcPct val="100000"/>
              </a:lnSpc>
              <a:spcBef>
                <a:spcPct val="0"/>
              </a:spcBef>
              <a:buFont typeface="Arial" panose="020B0604020202020204" pitchFamily="34" charset="0"/>
              <a:buNone/>
              <a:defRPr/>
            </a:pPr>
            <a:endParaRPr lang="en-US" altLang="en-US" sz="2000" b="1" dirty="0">
              <a:cs typeface="+mn-cs"/>
            </a:endParaRPr>
          </a:p>
          <a:p>
            <a:pPr lvl="1" indent="0">
              <a:lnSpc>
                <a:spcPct val="100000"/>
              </a:lnSpc>
              <a:spcBef>
                <a:spcPct val="0"/>
              </a:spcBef>
              <a:buFont typeface="Arial" panose="020B0604020202020204" pitchFamily="34" charset="0"/>
              <a:buNone/>
              <a:defRPr/>
            </a:pPr>
            <a:endParaRPr lang="en-US" altLang="en-US" sz="2000" b="1" dirty="0">
              <a:cs typeface="+mn-cs"/>
            </a:endParaRPr>
          </a:p>
          <a:p>
            <a:pPr marL="1028700" lvl="1" indent="-342900">
              <a:lnSpc>
                <a:spcPct val="100000"/>
              </a:lnSpc>
              <a:spcBef>
                <a:spcPct val="0"/>
              </a:spcBef>
              <a:buFont typeface="Wingdings" panose="05000000000000000000" pitchFamily="2" charset="2"/>
              <a:buChar char="Ø"/>
              <a:defRPr/>
            </a:pPr>
            <a:r>
              <a:rPr lang="en-US" altLang="en-US" sz="2000" b="1" dirty="0">
                <a:cs typeface="+mn-cs"/>
              </a:rPr>
              <a:t>Section 5 is now the area to indicate which licensing agencies each final SOC III and final SOC IV determination was submitted to </a:t>
            </a:r>
            <a:r>
              <a:rPr lang="en-US" altLang="en-US" sz="2000" b="1" dirty="0">
                <a:solidFill>
                  <a:srgbClr val="EE8640"/>
                </a:solidFill>
                <a:cs typeface="+mn-cs"/>
              </a:rPr>
              <a:t>(previously section 4)</a:t>
            </a:r>
          </a:p>
        </p:txBody>
      </p:sp>
      <p:sp>
        <p:nvSpPr>
          <p:cNvPr id="3" name="Title 2">
            <a:extLst>
              <a:ext uri="{FF2B5EF4-FFF2-40B4-BE49-F238E27FC236}">
                <a16:creationId xmlns:a16="http://schemas.microsoft.com/office/drawing/2014/main" id="{4788E226-7E80-4E49-AC3D-CD44A2441A82}"/>
              </a:ext>
            </a:extLst>
          </p:cNvPr>
          <p:cNvSpPr>
            <a:spLocks noGrp="1"/>
          </p:cNvSpPr>
          <p:nvPr>
            <p:ph type="title"/>
          </p:nvPr>
        </p:nvSpPr>
        <p:spPr>
          <a:xfrm>
            <a:off x="1393825" y="211138"/>
            <a:ext cx="9753600" cy="547687"/>
          </a:xfrm>
        </p:spPr>
        <p:txBody>
          <a:bodyPr/>
          <a:lstStyle/>
          <a:p>
            <a:pPr eaLnBrk="1" hangingPunct="1">
              <a:defRPr/>
            </a:pPr>
            <a:r>
              <a:rPr lang="en-US" sz="3600" b="1" dirty="0">
                <a:effectLst>
                  <a:outerShdw blurRad="38100" dist="38100" dir="2700000" algn="tl">
                    <a:srgbClr val="000000">
                      <a:alpha val="43137"/>
                    </a:srgbClr>
                  </a:outerShdw>
                </a:effectLst>
              </a:rPr>
              <a:t>Updated Risk Management Forms</a:t>
            </a:r>
          </a:p>
        </p:txBody>
      </p:sp>
      <p:pic>
        <p:nvPicPr>
          <p:cNvPr id="4" name="Picture 3">
            <a:extLst>
              <a:ext uri="{FF2B5EF4-FFF2-40B4-BE49-F238E27FC236}">
                <a16:creationId xmlns:a16="http://schemas.microsoft.com/office/drawing/2014/main" id="{D9ED5B78-4A6C-4C1D-A5FA-75CDF35478BB}"/>
              </a:ext>
            </a:extLst>
          </p:cNvPr>
          <p:cNvPicPr>
            <a:picLocks noChangeAspect="1"/>
          </p:cNvPicPr>
          <p:nvPr/>
        </p:nvPicPr>
        <p:blipFill>
          <a:blip r:embed="rId6"/>
          <a:stretch>
            <a:fillRect/>
          </a:stretch>
        </p:blipFill>
        <p:spPr>
          <a:xfrm>
            <a:off x="1768475" y="3886200"/>
            <a:ext cx="8655050" cy="531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EDCA26B1-D195-45F9-8B29-B46C2FB48887}"/>
              </a:ext>
            </a:extLst>
          </p:cNvPr>
          <p:cNvPicPr>
            <a:picLocks noChangeAspect="1"/>
          </p:cNvPicPr>
          <p:nvPr/>
        </p:nvPicPr>
        <p:blipFill>
          <a:blip r:embed="rId7"/>
          <a:stretch>
            <a:fillRect/>
          </a:stretch>
        </p:blipFill>
        <p:spPr>
          <a:xfrm>
            <a:off x="1589088" y="5305425"/>
            <a:ext cx="9013825" cy="9715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Audio 6">
            <a:hlinkClick r:id="" action="ppaction://media"/>
            <a:extLst>
              <a:ext uri="{FF2B5EF4-FFF2-40B4-BE49-F238E27FC236}">
                <a16:creationId xmlns:a16="http://schemas.microsoft.com/office/drawing/2014/main" id="{50C01649-0F48-4B48-926B-C5AB0E473C3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3123"/>
    </mc:Choice>
    <mc:Fallback>
      <p:transition spd="slow" advTm="531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0722">
                                            <p:txEl>
                                              <p:pRg st="5" end="5"/>
                                            </p:txEl>
                                          </p:spTgt>
                                        </p:tgtEl>
                                        <p:attrNameLst>
                                          <p:attrName>style.visibility</p:attrName>
                                        </p:attrNameLst>
                                      </p:cBhvr>
                                      <p:to>
                                        <p:strVal val="visible"/>
                                      </p:to>
                                    </p:set>
                                    <p:animEffect transition="in" filter="fade">
                                      <p:cBhvr>
                                        <p:cTn id="11" dur="1000"/>
                                        <p:tgtEl>
                                          <p:spTgt spid="30722">
                                            <p:txEl>
                                              <p:pRg st="5" end="5"/>
                                            </p:txEl>
                                          </p:spTgt>
                                        </p:tgtEl>
                                      </p:cBhvr>
                                    </p:animEffect>
                                    <p:anim calcmode="lin" valueType="num">
                                      <p:cBhvr>
                                        <p:cTn id="12" dur="1000" fill="hold"/>
                                        <p:tgtEl>
                                          <p:spTgt spid="30722">
                                            <p:txEl>
                                              <p:pRg st="5" end="5"/>
                                            </p:txEl>
                                          </p:spTgt>
                                        </p:tgtEl>
                                        <p:attrNameLst>
                                          <p:attrName>ppt_x</p:attrName>
                                        </p:attrNameLst>
                                      </p:cBhvr>
                                      <p:tavLst>
                                        <p:tav tm="0">
                                          <p:val>
                                            <p:strVal val="#ppt_x"/>
                                          </p:val>
                                        </p:tav>
                                        <p:tav tm="100000">
                                          <p:val>
                                            <p:strVal val="#ppt_x"/>
                                          </p:val>
                                        </p:tav>
                                      </p:tavLst>
                                    </p:anim>
                                    <p:anim calcmode="lin" valueType="num">
                                      <p:cBhvr>
                                        <p:cTn id="13" dur="1000" fill="hold"/>
                                        <p:tgtEl>
                                          <p:spTgt spid="3072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0722">
                                            <p:txEl>
                                              <p:pRg st="9" end="9"/>
                                            </p:txEl>
                                          </p:spTgt>
                                        </p:tgtEl>
                                        <p:attrNameLst>
                                          <p:attrName>style.visibility</p:attrName>
                                        </p:attrNameLst>
                                      </p:cBhvr>
                                      <p:to>
                                        <p:strVal val="visible"/>
                                      </p:to>
                                    </p:set>
                                    <p:animEffect transition="in" filter="fade">
                                      <p:cBhvr>
                                        <p:cTn id="22" dur="1000"/>
                                        <p:tgtEl>
                                          <p:spTgt spid="30722">
                                            <p:txEl>
                                              <p:pRg st="9" end="9"/>
                                            </p:txEl>
                                          </p:spTgt>
                                        </p:tgtEl>
                                      </p:cBhvr>
                                    </p:animEffect>
                                    <p:anim calcmode="lin" valueType="num">
                                      <p:cBhvr>
                                        <p:cTn id="23" dur="1000" fill="hold"/>
                                        <p:tgtEl>
                                          <p:spTgt spid="30722">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3072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2|10"/>
</p:tagLst>
</file>

<file path=ppt/tags/tag10.xml><?xml version="1.0" encoding="utf-8"?>
<p:tagLst xmlns:a="http://schemas.openxmlformats.org/drawingml/2006/main" xmlns:r="http://schemas.openxmlformats.org/officeDocument/2006/relationships" xmlns:p="http://schemas.openxmlformats.org/presentationml/2006/main">
  <p:tag name="TIMING" val="|23.5|13|6.8|18.8"/>
</p:tagLst>
</file>

<file path=ppt/tags/tag11.xml><?xml version="1.0" encoding="utf-8"?>
<p:tagLst xmlns:a="http://schemas.openxmlformats.org/drawingml/2006/main" xmlns:r="http://schemas.openxmlformats.org/officeDocument/2006/relationships" xmlns:p="http://schemas.openxmlformats.org/presentationml/2006/main">
  <p:tag name="TIMING" val="|1.9|6"/>
</p:tagLst>
</file>

<file path=ppt/tags/tag2.xml><?xml version="1.0" encoding="utf-8"?>
<p:tagLst xmlns:a="http://schemas.openxmlformats.org/drawingml/2006/main" xmlns:r="http://schemas.openxmlformats.org/officeDocument/2006/relationships" xmlns:p="http://schemas.openxmlformats.org/presentationml/2006/main">
  <p:tag name="TIMING" val="|5.8|5.8|16.5"/>
</p:tagLst>
</file>

<file path=ppt/tags/tag3.xml><?xml version="1.0" encoding="utf-8"?>
<p:tagLst xmlns:a="http://schemas.openxmlformats.org/drawingml/2006/main" xmlns:r="http://schemas.openxmlformats.org/officeDocument/2006/relationships" xmlns:p="http://schemas.openxmlformats.org/presentationml/2006/main">
  <p:tag name="TIMING" val="|6.9|23.6"/>
</p:tagLst>
</file>

<file path=ppt/tags/tag4.xml><?xml version="1.0" encoding="utf-8"?>
<p:tagLst xmlns:a="http://schemas.openxmlformats.org/drawingml/2006/main" xmlns:r="http://schemas.openxmlformats.org/officeDocument/2006/relationships" xmlns:p="http://schemas.openxmlformats.org/presentationml/2006/main">
  <p:tag name="TIMING" val="|11.7|9.9"/>
</p:tagLst>
</file>

<file path=ppt/tags/tag5.xml><?xml version="1.0" encoding="utf-8"?>
<p:tagLst xmlns:a="http://schemas.openxmlformats.org/drawingml/2006/main" xmlns:r="http://schemas.openxmlformats.org/officeDocument/2006/relationships" xmlns:p="http://schemas.openxmlformats.org/presentationml/2006/main">
  <p:tag name="TIMING" val="|17.6|10|8.1"/>
</p:tagLst>
</file>

<file path=ppt/tags/tag6.xml><?xml version="1.0" encoding="utf-8"?>
<p:tagLst xmlns:a="http://schemas.openxmlformats.org/drawingml/2006/main" xmlns:r="http://schemas.openxmlformats.org/officeDocument/2006/relationships" xmlns:p="http://schemas.openxmlformats.org/presentationml/2006/main">
  <p:tag name="TIMING" val="|7.4|4.5|13.7|15.7"/>
</p:tagLst>
</file>

<file path=ppt/tags/tag7.xml><?xml version="1.0" encoding="utf-8"?>
<p:tagLst xmlns:a="http://schemas.openxmlformats.org/drawingml/2006/main" xmlns:r="http://schemas.openxmlformats.org/officeDocument/2006/relationships" xmlns:p="http://schemas.openxmlformats.org/presentationml/2006/main">
  <p:tag name="TIMING" val="|3.7|6.9|5|20.6|1.6"/>
</p:tagLst>
</file>

<file path=ppt/tags/tag8.xml><?xml version="1.0" encoding="utf-8"?>
<p:tagLst xmlns:a="http://schemas.openxmlformats.org/drawingml/2006/main" xmlns:r="http://schemas.openxmlformats.org/officeDocument/2006/relationships" xmlns:p="http://schemas.openxmlformats.org/presentationml/2006/main">
  <p:tag name="TIMING" val="|2.8|7.2|19.9|11.4"/>
</p:tagLst>
</file>

<file path=ppt/tags/tag9.xml><?xml version="1.0" encoding="utf-8"?>
<p:tagLst xmlns:a="http://schemas.openxmlformats.org/drawingml/2006/main" xmlns:r="http://schemas.openxmlformats.org/officeDocument/2006/relationships" xmlns:p="http://schemas.openxmlformats.org/presentationml/2006/main">
  <p:tag name="TIMING" val="|2.8|18.3|3"/>
</p:tagLst>
</file>

<file path=ppt/theme/theme1.xml><?xml version="1.0" encoding="utf-8"?>
<a:theme xmlns:a="http://schemas.openxmlformats.org/drawingml/2006/main" name="General KanCare PPT template 08-2018">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858</Words>
  <Application>Microsoft Office PowerPoint</Application>
  <PresentationFormat>Widescreen</PresentationFormat>
  <Paragraphs>133</Paragraphs>
  <Slides>14</Slides>
  <Notes>10</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Times New Roman</vt:lpstr>
      <vt:lpstr>Wingdings</vt:lpstr>
      <vt:lpstr>General KanCare PPT template 08-2018</vt:lpstr>
      <vt:lpstr>PowerPoint Presentation</vt:lpstr>
      <vt:lpstr>Updated Risk Management Forms</vt:lpstr>
      <vt:lpstr>Updated Risk Management Forms</vt:lpstr>
      <vt:lpstr>Updated Risk Management Forms</vt:lpstr>
      <vt:lpstr>Updated Risk Management Forms</vt:lpstr>
      <vt:lpstr>Updated Risk Management Forms</vt:lpstr>
      <vt:lpstr>Updated Risk Management Forms</vt:lpstr>
      <vt:lpstr>Updated Risk Management Forms</vt:lpstr>
      <vt:lpstr>Updated Risk Management Forms</vt:lpstr>
      <vt:lpstr>Updated Risk Management Forms</vt:lpstr>
      <vt:lpstr>Updated Risk Management Forms</vt:lpstr>
      <vt:lpstr>Updated Risk Management Forms</vt:lpstr>
      <vt:lpstr>NEW Risk Management Form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Rivera [KDHE]</dc:creator>
  <cp:lastModifiedBy>Kelly Rivera [KDHE]</cp:lastModifiedBy>
  <cp:revision>3</cp:revision>
  <dcterms:created xsi:type="dcterms:W3CDTF">2023-08-17T17:20:08Z</dcterms:created>
  <dcterms:modified xsi:type="dcterms:W3CDTF">2023-08-17T18:41:27Z</dcterms:modified>
</cp:coreProperties>
</file>