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134807348" r:id="rId2"/>
    <p:sldId id="2134807339" r:id="rId3"/>
    <p:sldId id="2134807340" r:id="rId4"/>
    <p:sldId id="2134807341" r:id="rId5"/>
    <p:sldId id="2134807342" r:id="rId6"/>
    <p:sldId id="2134807343" r:id="rId7"/>
    <p:sldId id="2134807344" r:id="rId8"/>
    <p:sldId id="2134807345" r:id="rId9"/>
    <p:sldId id="2134807346" r:id="rId10"/>
    <p:sldId id="2134807349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5BD09A2-EEF3-4A5E-8D7F-8B93B4E11671}" v="3" dt="2025-08-14T13:02:55.1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1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4D1F20-FF59-4F00-9D35-A125653B1261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BA5374-E95D-46B3-A81D-AC24A6C734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9810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039661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27557" indent="-318159" defTabSz="1039661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74368" indent="-253829" defTabSz="1039661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85508" indent="-253829" defTabSz="1039661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94902" indent="-253829" defTabSz="1039661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95611" indent="-253829" defTabSz="1039661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96317" indent="-253829" defTabSz="1039661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797026" indent="-253829" defTabSz="1039661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297731" indent="-253829" defTabSz="1039661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103966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372864C-5715-4C93-8D4B-9EF544555622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103966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18840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91AE9-6812-B21A-EFC8-D773217987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DAFA8E-3FD5-E6FC-AA68-F5C7CEC657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F0B39B-611F-8A34-20DE-3A818E7FA8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84FA2-F3AD-4225-B192-F087F60E52C9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C18423-9876-C83F-9078-0C01B5BFF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67B2FA-9708-60C7-9825-A4D008EAE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D8358-B6E5-4310-B260-AFF58A0153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177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07952-5272-EE5B-52DE-1D65345020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C54798-A8C8-2F9F-A657-1AA72608A3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377D4F-E75D-C5F2-6D97-B5667B338B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84FA2-F3AD-4225-B192-F087F60E52C9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FF3735-D136-B8F7-CC20-CC3494227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7C648B-F777-1119-191F-ACFA744B0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D8358-B6E5-4310-B260-AFF58A0153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04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F035E87-6D66-8DCA-A1CF-C2D7E2224E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72FFE9-1574-1FE2-E56D-84E6E6F299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A46570-6824-0D5A-AE18-30C2C302C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84FA2-F3AD-4225-B192-F087F60E52C9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99C089-6197-E0BC-FFC2-FFBD558E8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FA8587-DD4D-5623-8D01-05636B1EFD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D8358-B6E5-4310-B260-AFF58A0153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1800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0"/>
            <a:ext cx="10972800" cy="21859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3938589"/>
            <a:ext cx="10972800" cy="21875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85664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888C09-A697-3D84-AAA4-C690A03EB6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F60EB6-E5CB-B5B2-B55B-27F7C15343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D7F834-2A0D-460E-BBF6-7513EECA1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84FA2-F3AD-4225-B192-F087F60E52C9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23AFF2-9890-23C4-2923-6FC271268E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E8644E-1244-0EC3-8501-793548221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D8358-B6E5-4310-B260-AFF58A0153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69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ADEA2F-754D-136D-CFAD-DD1AA6B82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5A0A86-9CC4-6B95-8C67-81E82DFF6E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D06765-73AB-52CA-302C-D5D6B8A3B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84FA2-F3AD-4225-B192-F087F60E52C9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621AC4-BF9A-C48F-754F-1DA1C8D6EB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83FC7D-5B91-1CF3-C444-54D393ADD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D8358-B6E5-4310-B260-AFF58A0153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331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D36898-28D6-D873-EC68-F0DAF8A53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A625DD-A2FA-52CF-AE14-E67E0F5328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9AADED-DA3D-9D50-6B27-3F6F949B16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1BF2A2-96D0-C364-DB5D-F47EE989E1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84FA2-F3AD-4225-B192-F087F60E52C9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FE7033-0E83-7AB0-9DE5-9F686980AF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C2120D-65E0-E800-406B-5D2564AE8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D8358-B6E5-4310-B260-AFF58A0153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012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7A0013-7860-5184-FFE0-DF1938FB61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73E64D-3580-CCA0-2232-5014153C58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403E14-615A-E6BA-454A-699C47115E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4E90220-C268-0C1F-DF33-4FC8CAADC7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B03E38-3435-B0F9-1013-6CF3BF8FD8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1A57D1E-0117-C90C-7C73-D64F359C0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84FA2-F3AD-4225-B192-F087F60E52C9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D64E5D3-F4DE-0667-E474-F69F55859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10AFCE1-0788-4CF8-7BDC-266A55F62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D8358-B6E5-4310-B260-AFF58A0153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260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6BA650-ABB4-CA3F-3BD6-3F1D8A69A0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51784E2-EE6F-D354-25A5-F56E61EA0D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84FA2-F3AD-4225-B192-F087F60E52C9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40B941-A647-3F95-DE26-AD15940FB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851822-B479-3BF7-6BA5-71DAC5A499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D8358-B6E5-4310-B260-AFF58A0153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4590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5ECC07C-61E4-439A-FF52-F81081D051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84FA2-F3AD-4225-B192-F087F60E52C9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3E6E11C-5DA0-ABC2-7CE7-F1B83C2CEE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FB0861-C321-6E11-5A1E-91BF72ACEF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D8358-B6E5-4310-B260-AFF58A0153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449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6D353B-B5AC-4324-0EED-3D774E7E66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56E41D-9E5E-B17C-27AF-5C5CB30DA7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673D76-58C0-D55D-8622-B2285E3EBB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BADD42-4476-ED7F-76CB-57F161DCEF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84FA2-F3AD-4225-B192-F087F60E52C9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E75653-50A7-A4E7-F626-0E0161CF7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D84EC9-5C30-096C-A366-57A5C0FD59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D8358-B6E5-4310-B260-AFF58A0153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814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9FE19-51DC-4E29-A431-70399B241D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A44B66-94BC-23B4-F53E-854C179D51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1779C3-07B9-063E-39E3-F403E9B00B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5A0678-9F51-6B70-5DFE-B87620555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84FA2-F3AD-4225-B192-F087F60E52C9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BCDE8B-5F51-A749-137A-4B3FB3998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16D933-E2F5-07D2-25AB-C126CBAD7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D8358-B6E5-4310-B260-AFF58A0153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387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AD8CC19-4891-50AC-332C-82487D877E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9DC84D-0505-0041-B34E-40FFCE7AC0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98459A-7B2C-D044-3F7F-648382F854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7984FA2-F3AD-4225-B192-F087F60E52C9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9CBDED-0948-0032-A552-186C44538D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E61B29-46A7-228D-F5A0-C1A85C6CF6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C9D8358-B6E5-4310-B260-AFF58A0153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124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hi.org/sites/default/files/Leading_a_Culture_of_Safety_Blueprint.pdf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links-2.govdelivery.com/CL0/https:%2F%2Fsaferbirth.org%2Faim-obstetric-emergency-readiness-resource-kit%2F/1/010101976483c5a0-ff8cc382-1beb-48e3-9031-166218133a11-000000/5PdN64d-lbdUvOPn0ae04VgBDo-tS9SKwHgtr_hwMtQ=409" TargetMode="External"/><Relationship Id="rId2" Type="http://schemas.openxmlformats.org/officeDocument/2006/relationships/hyperlink" Target="file:///C:\Users\larryv.KHA\Downloads\2025%20OPPS%20OB,%20ER%20and%20Transfer%20COPs%20(4-30-25)%20(6).pdf" TargetMode="Externa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E513DD8C-C9CC-56D8-59C4-21520FD0C3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1" y="343875"/>
            <a:ext cx="4011083" cy="581025"/>
          </a:xfrm>
        </p:spPr>
        <p:txBody>
          <a:bodyPr>
            <a:normAutofit fontScale="90000"/>
          </a:bodyPr>
          <a:lstStyle/>
          <a:p>
            <a:r>
              <a:rPr lang="en-US" dirty="0"/>
              <a:t>Potentially Conflicting Expectations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1054790-E7B0-12F2-3A56-9E84D144B8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79590" y="273051"/>
            <a:ext cx="4770286" cy="5853113"/>
          </a:xfrm>
          <a:prstGeom prst="rect">
            <a:avLst/>
          </a:prstGeom>
          <a:noFill/>
        </p:spPr>
      </p:pic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23C2F9F7-0A17-45AC-C4AD-A8F8FE431A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>
            <a:normAutofit fontScale="92500"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b="1" dirty="0"/>
              <a:t>Healthcare Field Expectation for Culture of Safety</a:t>
            </a:r>
          </a:p>
          <a:p>
            <a:endParaRPr lang="en-US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b="1" dirty="0"/>
              <a:t>CMS – Patient Safety Structural Measure (PPS)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Domain 2 Attestation – “Our hospital implemented written policies and protocols …. Reflects the distinction between human error, at-risk behavior, and reckless behavior”</a:t>
            </a:r>
          </a:p>
          <a:p>
            <a:pPr lvl="1"/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b="1" dirty="0"/>
              <a:t>State Statutes §§ 65-4921 to 65-4923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Defines Risk Management and describes RM program, plan, reporting and confidentiality</a:t>
            </a:r>
          </a:p>
          <a:p>
            <a:pPr lvl="1"/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b="1" dirty="0"/>
              <a:t>KDHE Regulations K.A.R. 28-52-4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RM Categories “shall be in the substantially the following form:  (1) Standards of care met; </a:t>
            </a:r>
          </a:p>
          <a:p>
            <a:pPr lvl="1"/>
            <a:r>
              <a:rPr lang="en-US" dirty="0"/>
              <a:t>        (2) Standards of care not met, but with no...</a:t>
            </a:r>
          </a:p>
          <a:p>
            <a:pPr lvl="1"/>
            <a:r>
              <a:rPr lang="en-US" dirty="0"/>
              <a:t>        (3) Standards of care not met, with injury…</a:t>
            </a:r>
          </a:p>
          <a:p>
            <a:pPr lvl="1"/>
            <a:r>
              <a:rPr lang="en-US" dirty="0"/>
              <a:t>        (4) Possible grounds for disciplinary action</a:t>
            </a:r>
          </a:p>
          <a:p>
            <a:pPr lvl="1"/>
            <a:r>
              <a:rPr lang="en-US" dirty="0"/>
              <a:t>	</a:t>
            </a:r>
          </a:p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A0D6170-7024-33B1-5B29-62404DA6C7D1}"/>
              </a:ext>
            </a:extLst>
          </p:cNvPr>
          <p:cNvSpPr txBox="1"/>
          <p:nvPr/>
        </p:nvSpPr>
        <p:spPr>
          <a:xfrm>
            <a:off x="4766868" y="6126164"/>
            <a:ext cx="5152580" cy="4385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>
                <a:hlinkClick r:id="rId3"/>
              </a:rPr>
              <a:t> </a:t>
            </a:r>
            <a:r>
              <a:rPr lang="en-US" sz="1050" dirty="0">
                <a:hlinkClick r:id="rId3"/>
              </a:rPr>
              <a:t>Leading_a_Culture_of_Safety_Blueprint.pdf</a:t>
            </a:r>
            <a:endParaRPr lang="en-US" sz="1050" dirty="0"/>
          </a:p>
          <a:p>
            <a:r>
              <a:rPr lang="en-US" sz="1050" dirty="0"/>
              <a:t>Institute for Healthcare Improvement and National Patient Safety Foundation</a:t>
            </a:r>
          </a:p>
        </p:txBody>
      </p:sp>
    </p:spTree>
    <p:extLst>
      <p:ext uri="{BB962C8B-B14F-4D97-AF65-F5344CB8AC3E}">
        <p14:creationId xmlns:p14="http://schemas.microsoft.com/office/powerpoint/2010/main" val="32903740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97E8B170-92C5-506E-2EA8-38C7390CE8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A7A4EC-EB6B-F8C6-3B77-792A18EF3348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1026160" y="3865880"/>
            <a:ext cx="10972800" cy="218598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endParaRPr lang="en-US" sz="2000" dirty="0"/>
          </a:p>
          <a:p>
            <a:pPr>
              <a:lnSpc>
                <a:spcPct val="90000"/>
              </a:lnSpc>
            </a:pPr>
            <a:r>
              <a:rPr lang="en-US" sz="2000" dirty="0"/>
              <a:t>OB and ER Readiness - </a:t>
            </a:r>
            <a:r>
              <a:rPr lang="en-US" sz="20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2025 OPPS OB, ER and Transfer COPs (4-30-25) (6).pdf</a:t>
            </a:r>
            <a:endParaRPr lang="en-US" sz="2000" dirty="0"/>
          </a:p>
          <a:p>
            <a:pPr>
              <a:lnSpc>
                <a:spcPct val="90000"/>
              </a:lnSpc>
            </a:pPr>
            <a:r>
              <a:rPr lang="en-US" sz="2000" u="sng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AIM Obstetric Emergency Readiness Resource Kit</a:t>
            </a:r>
            <a:endParaRPr lang="en-US" sz="2000" dirty="0"/>
          </a:p>
          <a:p>
            <a:pPr>
              <a:lnSpc>
                <a:spcPct val="90000"/>
              </a:lnSpc>
            </a:pPr>
            <a:r>
              <a:rPr lang="en-US" sz="2000" dirty="0"/>
              <a:t>OB Networking Group Webinars – Aug. 19 @ 10 am and Sept. 9</a:t>
            </a:r>
            <a:r>
              <a:rPr lang="en-US" sz="2000" baseline="30000" dirty="0"/>
              <a:t>th</a:t>
            </a:r>
            <a:r>
              <a:rPr lang="en-US" sz="2000" dirty="0"/>
              <a:t> @ 10 am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SHN/KU SOM RMOMS, KPQC, PHN/KU Care Collaborative </a:t>
            </a:r>
          </a:p>
          <a:p>
            <a:pPr marL="0" indent="0">
              <a:lnSpc>
                <a:spcPct val="90000"/>
              </a:lnSpc>
              <a:buNone/>
            </a:pPr>
            <a:endParaRPr lang="en-US" sz="20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4DFA53B-E20F-E0E9-F387-005A84F6FC1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27773" y="274638"/>
            <a:ext cx="9772088" cy="359124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049601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ctrTitle"/>
          </p:nvPr>
        </p:nvSpPr>
        <p:spPr/>
        <p:txBody>
          <a:bodyPr anchor="ctr" anchorCtr="1">
            <a:normAutofit fontScale="90000"/>
          </a:bodyPr>
          <a:lstStyle/>
          <a:p>
            <a:r>
              <a:rPr lang="en-US" altLang="en-US" b="1" dirty="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Citations </a:t>
            </a:r>
            <a:br>
              <a:rPr lang="en-US" altLang="en-US" b="1" dirty="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b="1" dirty="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Health Care and Life Safety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>
              <a:spcBef>
                <a:spcPts val="1200"/>
              </a:spcBef>
              <a:defRPr/>
            </a:pPr>
            <a:r>
              <a:rPr lang="en-US" sz="2800" b="1" dirty="0">
                <a:ea typeface="Tahoma" panose="020B0604030504040204" pitchFamily="34" charset="0"/>
                <a:cs typeface="Tahoma" panose="020B0604030504040204" pitchFamily="34" charset="0"/>
              </a:rPr>
              <a:t>2025</a:t>
            </a:r>
          </a:p>
        </p:txBody>
      </p:sp>
    </p:spTree>
    <p:extLst>
      <p:ext uri="{BB962C8B-B14F-4D97-AF65-F5344CB8AC3E}">
        <p14:creationId xmlns:p14="http://schemas.microsoft.com/office/powerpoint/2010/main" val="17264049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F8BC9D8-D0C8-124D-4309-C3856CEF6A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6510" y="68263"/>
            <a:ext cx="7544742" cy="61118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354280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E3D60C2-D094-3ABB-B401-945BF9C7AA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1736" y="68263"/>
            <a:ext cx="7174291" cy="61118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481830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E0D6AC6-85D1-8DBE-2833-ECBBAB8393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0625" y="68263"/>
            <a:ext cx="6056512" cy="61118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443114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ACBEE3A-BEC0-9188-0827-C9997570FB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3092" y="68263"/>
            <a:ext cx="5871579" cy="61118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8974632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BFF93AF-F6B2-6910-F27B-A52AB7FE51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73130" y="68263"/>
            <a:ext cx="6231502" cy="61118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874840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3651D16-2878-0141-166C-FA48F5FE57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6413" y="538626"/>
            <a:ext cx="11564937" cy="517114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420254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2A6CAFC-78E0-B010-7E2D-0316013914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40875" y="68263"/>
            <a:ext cx="4896013" cy="61118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729414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220</Words>
  <Application>Microsoft Office PowerPoint</Application>
  <PresentationFormat>Widescreen</PresentationFormat>
  <Paragraphs>25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Aptos</vt:lpstr>
      <vt:lpstr>Aptos Display</vt:lpstr>
      <vt:lpstr>Arial</vt:lpstr>
      <vt:lpstr>Times New Roman</vt:lpstr>
      <vt:lpstr>Office Theme</vt:lpstr>
      <vt:lpstr>Potentially Conflicting Expectations</vt:lpstr>
      <vt:lpstr>Citations  Health Care and Life Safety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Potentially Conflicting Expectations</dc:title>
  <dc:creator>Larry Van Der Wege</dc:creator>
  <cp:lastModifiedBy>Rachel Merrick</cp:lastModifiedBy>
  <cp:revision>2</cp:revision>
  <dcterms:created xsi:type="dcterms:W3CDTF">2025-08-14T13:01:23Z</dcterms:created>
  <dcterms:modified xsi:type="dcterms:W3CDTF">2025-10-01T18:16:28Z</dcterms:modified>
</cp:coreProperties>
</file>